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70" r:id="rId16"/>
    <p:sldId id="271" r:id="rId17"/>
    <p:sldId id="272" r:id="rId18"/>
    <p:sldId id="274" r:id="rId19"/>
    <p:sldId id="273" r:id="rId20"/>
    <p:sldId id="276" r:id="rId21"/>
    <p:sldId id="277" r:id="rId22"/>
    <p:sldId id="278" r:id="rId23"/>
    <p:sldId id="279" r:id="rId24"/>
    <p:sldId id="282" r:id="rId25"/>
    <p:sldId id="280" r:id="rId26"/>
    <p:sldId id="28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001"/>
    <p:restoredTop sz="82086"/>
  </p:normalViewPr>
  <p:slideViewPr>
    <p:cSldViewPr snapToGrid="0" snapToObjects="1" showGuides="1">
      <p:cViewPr>
        <p:scale>
          <a:sx n="100" d="100"/>
          <a:sy n="100" d="100"/>
        </p:scale>
        <p:origin x="1136" y="-336"/>
      </p:cViewPr>
      <p:guideLst>
        <p:guide orient="horz" pos="2160"/>
        <p:guide pos="2880"/>
      </p:guideLst>
    </p:cSldViewPr>
  </p:slideViewPr>
  <p:outlineViewPr>
    <p:cViewPr>
      <p:scale>
        <a:sx n="33" d="100"/>
        <a:sy n="33" d="100"/>
      </p:scale>
      <p:origin x="0" y="-208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271" d="100"/>
          <a:sy n="271" d="100"/>
        </p:scale>
        <p:origin x="3720"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9" Type="http://schemas.openxmlformats.org/officeDocument/2006/relationships/slide" Target="slides/slide9.xml"/><Relationship Id="rId20" Type="http://schemas.openxmlformats.org/officeDocument/2006/relationships/slide" Target="slides/slide20.xml"/><Relationship Id="rId21" Type="http://schemas.openxmlformats.org/officeDocument/2006/relationships/slide" Target="slides/slide21.xml"/><Relationship Id="rId22" Type="http://schemas.openxmlformats.org/officeDocument/2006/relationships/slide" Target="slides/slide22.xml"/><Relationship Id="rId23" Type="http://schemas.openxmlformats.org/officeDocument/2006/relationships/slide" Target="slides/slide23.xml"/><Relationship Id="rId24" Type="http://schemas.openxmlformats.org/officeDocument/2006/relationships/slide" Target="slides/slide25.xml"/><Relationship Id="rId25" Type="http://schemas.openxmlformats.org/officeDocument/2006/relationships/slide" Target="slides/slide26.xml"/><Relationship Id="rId10" Type="http://schemas.openxmlformats.org/officeDocument/2006/relationships/slide" Target="slides/slide10.xml"/><Relationship Id="rId11" Type="http://schemas.openxmlformats.org/officeDocument/2006/relationships/slide" Target="slides/slide11.xml"/><Relationship Id="rId12" Type="http://schemas.openxmlformats.org/officeDocument/2006/relationships/slide" Target="slides/slide12.xml"/><Relationship Id="rId13" Type="http://schemas.openxmlformats.org/officeDocument/2006/relationships/slide" Target="slides/slide13.xml"/><Relationship Id="rId14" Type="http://schemas.openxmlformats.org/officeDocument/2006/relationships/slide" Target="slides/slide14.xml"/><Relationship Id="rId15" Type="http://schemas.openxmlformats.org/officeDocument/2006/relationships/slide" Target="slides/slide15.xml"/><Relationship Id="rId16" Type="http://schemas.openxmlformats.org/officeDocument/2006/relationships/slide" Target="slides/slide16.xml"/><Relationship Id="rId17" Type="http://schemas.openxmlformats.org/officeDocument/2006/relationships/slide" Target="slides/slide17.xml"/><Relationship Id="rId18" Type="http://schemas.openxmlformats.org/officeDocument/2006/relationships/slide" Target="slides/slide18.xml"/><Relationship Id="rId19" Type="http://schemas.openxmlformats.org/officeDocument/2006/relationships/slide" Target="slides/slide19.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7.xml"/><Relationship Id="rId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4F7021-340B-3D43-A20E-141889319B00}" type="datetimeFigureOut">
              <a:rPr lang="en-US" smtClean="0"/>
              <a:t>12/14/16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13422-5834-AE43-B0BF-73992894F99B}" type="slidenum">
              <a:rPr lang="en-US" smtClean="0"/>
              <a:t>‹#›</a:t>
            </a:fld>
            <a:endParaRPr lang="en-US"/>
          </a:p>
        </p:txBody>
      </p:sp>
    </p:spTree>
    <p:extLst>
      <p:ext uri="{BB962C8B-B14F-4D97-AF65-F5344CB8AC3E}">
        <p14:creationId xmlns:p14="http://schemas.microsoft.com/office/powerpoint/2010/main" val="602756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C13422-5834-AE43-B0BF-73992894F99B}" type="slidenum">
              <a:rPr lang="en-US" smtClean="0"/>
              <a:t>2</a:t>
            </a:fld>
            <a:endParaRPr lang="en-US"/>
          </a:p>
        </p:txBody>
      </p:sp>
    </p:spTree>
    <p:extLst>
      <p:ext uri="{BB962C8B-B14F-4D97-AF65-F5344CB8AC3E}">
        <p14:creationId xmlns:p14="http://schemas.microsoft.com/office/powerpoint/2010/main" val="2079837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以上で求められた変異アレル頻度分布と、部分型誕生時刻との関係をバイオリンプロットで表すと左図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1141820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しかしながら、バルクシーケンシングでは、各部分型の変異アレル頻度分布を直接観測することはできません。</a:t>
            </a:r>
            <a:endParaRPr lang="en-US" altLang="ja-JP" dirty="0" smtClean="0"/>
          </a:p>
          <a:p>
            <a:r>
              <a:rPr lang="ja-JP" altLang="en-US" dirty="0" smtClean="0"/>
              <a:t>各一塩基変異位置におけるリードの出力確率は、部分型の構成比と変異アレル頻度から計算されるパラメータ</a:t>
            </a:r>
            <a:r>
              <a:rPr lang="en-US" altLang="ja-JP" dirty="0" smtClean="0"/>
              <a:t>mu</a:t>
            </a:r>
            <a:r>
              <a:rPr lang="ja-JP" altLang="en-US" dirty="0" smtClean="0"/>
              <a:t>を用いた二項分布と、先に計算したアレル頻度分布の積で表されます。ミューは、左図のように、腫瘍に存在する全コピー中の何本が変異コピーなのかという割合を表しています。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69344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正解</a:t>
            </a:r>
            <a:r>
              <a:rPr lang="ja-JP" altLang="en-US" dirty="0" smtClean="0"/>
              <a:t>の誕生時刻</a:t>
            </a:r>
            <a:r>
              <a:rPr lang="en-US" altLang="ja-JP" dirty="0" smtClean="0"/>
              <a:t>t, </a:t>
            </a:r>
            <a:r>
              <a:rPr lang="ja-JP" altLang="en-US" dirty="0" smtClean="0"/>
              <a:t>部分型構成比</a:t>
            </a:r>
            <a:r>
              <a:rPr lang="en-US" altLang="ja-JP" dirty="0" smtClean="0"/>
              <a:t>n</a:t>
            </a:r>
            <a:r>
              <a:rPr lang="ja-JP" altLang="en-US" dirty="0" smtClean="0"/>
              <a:t>を用意し、これに基づいて計算される変異アレル頻度からリードを生成しました。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を推定する最尤推定問題は以下のようになり、最急降下法によって解を求めました。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939039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13422-5834-AE43-B0BF-73992894F99B}" type="slidenum">
              <a:rPr lang="en-US" smtClean="0"/>
              <a:t>14</a:t>
            </a:fld>
            <a:endParaRPr lang="en-US"/>
          </a:p>
        </p:txBody>
      </p:sp>
    </p:spTree>
    <p:extLst>
      <p:ext uri="{BB962C8B-B14F-4D97-AF65-F5344CB8AC3E}">
        <p14:creationId xmlns:p14="http://schemas.microsoft.com/office/powerpoint/2010/main" val="396926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13422-5834-AE43-B0BF-73992894F99B}" type="slidenum">
              <a:rPr lang="en-US" smtClean="0"/>
              <a:t>24</a:t>
            </a:fld>
            <a:endParaRPr lang="en-US"/>
          </a:p>
        </p:txBody>
      </p:sp>
    </p:spTree>
    <p:extLst>
      <p:ext uri="{BB962C8B-B14F-4D97-AF65-F5344CB8AC3E}">
        <p14:creationId xmlns:p14="http://schemas.microsoft.com/office/powerpoint/2010/main" val="564518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dirty="0" smtClean="0"/>
              <a:t>こうした腫瘍のクローン進化仮説は、</a:t>
            </a:r>
            <a:r>
              <a:rPr lang="en-US" altLang="ja-JP" dirty="0" smtClean="0"/>
              <a:t>Nowell</a:t>
            </a:r>
            <a:r>
              <a:rPr lang="ja-JP" altLang="en-US" dirty="0"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85366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210840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a:t>
            </a:r>
            <a:endParaRPr lang="en-US" altLang="ja-JP" dirty="0" smtClean="0"/>
          </a:p>
          <a:p>
            <a:r>
              <a:rPr lang="ja-JP" altLang="en-US" dirty="0" smtClean="0"/>
              <a:t>部分型構成比</a:t>
            </a:r>
            <a:r>
              <a:rPr lang="en-US" altLang="ja-JP" dirty="0" smtClean="0"/>
              <a:t>ni,</a:t>
            </a:r>
            <a:r>
              <a:rPr lang="en-US" altLang="ja-JP" baseline="0" dirty="0" smtClean="0"/>
              <a:t> </a:t>
            </a:r>
            <a:r>
              <a:rPr lang="ja-JP" altLang="en-US" baseline="0" dirty="0" smtClean="0"/>
              <a:t>誕生時刻</a:t>
            </a:r>
            <a:r>
              <a:rPr lang="en-US" altLang="ja-JP" baseline="0" dirty="0" smtClean="0"/>
              <a:t>ti,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1326391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dirty="0"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dirty="0"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1483837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114498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dirty="0" smtClean="0"/>
                  <a:t>一方、増殖率推定に関する先行研究としては、がんの発展に直接寄与しないパッセンジャー変異に対して中立進化の理論を適用した研究があります。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論文の</a:t>
                </a:r>
                <a:r>
                  <a:rPr lang="en-US" altLang="ja-JP" dirty="0" smtClean="0"/>
                  <a:t>NGS</a:t>
                </a:r>
                <a:r>
                  <a:rPr lang="ja-JP" altLang="en-US" dirty="0" smtClean="0"/>
                  <a:t>データをもとに追試を行ったのが左の図になりますが、</a:t>
                </a:r>
                <a:endParaRPr lang="en-US" altLang="ja-JP" dirty="0" smtClean="0"/>
              </a:p>
              <a:p>
                <a:r>
                  <a:rPr lang="ja-JP" altLang="en-US" dirty="0" smtClean="0"/>
                  <a:t>パッセンジャー変異に対して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をプロットすると、ほぼ直線上に乗り、中立進化がほぼ成立していることがわかります。</a:t>
                </a:r>
                <a:endParaRPr lang="en-US" altLang="ja-JP" dirty="0" smtClean="0"/>
              </a:p>
              <a:p>
                <a:r>
                  <a:rPr lang="ja-JP" altLang="en-US" dirty="0"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306445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しかし、複数の部分型が混在する場合には、アレル頻度分布は多峰性となり、線形回帰による各部分型の増殖率推定は不可能です。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そこで我々は、この問題を確率モデルの枠組みに落とし込み、混合分布モデルのパラメータ推定問題に帰着することにより、</a:t>
            </a:r>
            <a:endParaRPr lang="en-US" altLang="ja-JP" dirty="0" smtClean="0"/>
          </a:p>
          <a:p>
            <a:r>
              <a:rPr lang="ja-JP" altLang="en-US" dirty="0"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6781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本手法においても、パッセンジャー変異に着目します。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31553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12/14/16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12/14/16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12/14/16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137865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5.png"/><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emf"/><Relationship Id="rId7" Type="http://schemas.openxmlformats.org/officeDocument/2006/relationships/image" Target="../media/image53.png"/><Relationship Id="rId8" Type="http://schemas.openxmlformats.org/officeDocument/2006/relationships/image" Target="../media/image54.emf"/><Relationship Id="rId9"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5.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7086" y="2404532"/>
            <a:ext cx="6641805" cy="1646302"/>
          </a:xfrm>
        </p:spPr>
        <p:txBody>
          <a:bodyPr/>
          <a:lstStyle/>
          <a:p>
            <a:r>
              <a:rPr lang="ja-JP" altLang="en-US" dirty="0" smtClean="0"/>
              <a:t>集団遺伝学を用いたがん進行過程の推定</a:t>
            </a:r>
            <a:endParaRPr lang="en-US" dirty="0"/>
          </a:p>
        </p:txBody>
      </p:sp>
      <p:sp>
        <p:nvSpPr>
          <p:cNvPr id="3" name="Subtitle 2"/>
          <p:cNvSpPr>
            <a:spLocks noGrp="1"/>
          </p:cNvSpPr>
          <p:nvPr>
            <p:ph type="subTitle" idx="1"/>
          </p:nvPr>
        </p:nvSpPr>
        <p:spPr>
          <a:xfrm>
            <a:off x="1224628" y="4736634"/>
            <a:ext cx="5826719" cy="1096899"/>
          </a:xfrm>
        </p:spPr>
        <p:txBody>
          <a:bodyPr>
            <a:normAutofit/>
          </a:bodyPr>
          <a:lstStyle/>
          <a:p>
            <a:pPr algn="ctr"/>
            <a:r>
              <a:rPr lang="ja-JP" altLang="en-US" sz="2400" dirty="0" smtClean="0"/>
              <a:t>木立研究室</a:t>
            </a:r>
            <a:endParaRPr lang="en-US" altLang="ja-JP" sz="2400" dirty="0" smtClean="0"/>
          </a:p>
          <a:p>
            <a:pPr algn="ctr"/>
            <a:r>
              <a:rPr lang="ja-JP" altLang="en-US" sz="2400" dirty="0" smtClean="0"/>
              <a:t>今田雄太郎</a:t>
            </a:r>
            <a:endParaRPr lang="en-US" sz="2400" dirty="0"/>
          </a:p>
        </p:txBody>
      </p:sp>
    </p:spTree>
    <p:extLst>
      <p:ext uri="{BB962C8B-B14F-4D97-AF65-F5344CB8AC3E}">
        <p14:creationId xmlns:p14="http://schemas.microsoft.com/office/powerpoint/2010/main" val="1345453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920754" cy="1320800"/>
          </a:xfrm>
        </p:spPr>
        <p:txBody>
          <a:bodyPr/>
          <a:lstStyle/>
          <a:p>
            <a:r>
              <a:rPr lang="en-US" altLang="ja-JP" dirty="0" smtClean="0"/>
              <a:t>Method </a:t>
            </a:r>
            <a:r>
              <a:rPr lang="ja-JP" altLang="en-US" dirty="0" smtClean="0"/>
              <a:t>ー</a:t>
            </a:r>
            <a:r>
              <a:rPr lang="en-US" altLang="ja-JP" dirty="0" smtClean="0"/>
              <a:t>Wright-Fisher model</a:t>
            </a:r>
            <a:r>
              <a:rPr lang="ja-JP" altLang="en-US" dirty="0" smtClean="0"/>
              <a:t>ー</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153195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957" y="616276"/>
            <a:ext cx="8252013" cy="829235"/>
          </a:xfrm>
          <a:solidFill>
            <a:schemeClr val="bg1"/>
          </a:solidFill>
        </p:spPr>
        <p:txBody>
          <a:bodyPr>
            <a:normAutofit/>
          </a:bodyPr>
          <a:lstStyle/>
          <a:p>
            <a:r>
              <a:rPr lang="ja-JP" altLang="en-US" dirty="0" smtClean="0"/>
              <a:t>部分型誕生時刻</a:t>
            </a:r>
            <a:r>
              <a:rPr lang="en-US" altLang="ja-JP" dirty="0" smtClean="0"/>
              <a:t> </a:t>
            </a:r>
            <a:r>
              <a:rPr lang="ja-JP" altLang="en-US" dirty="0" smtClean="0"/>
              <a:t>と</a:t>
            </a:r>
            <a:r>
              <a:rPr lang="en-US" altLang="ja-JP" dirty="0" smtClean="0"/>
              <a:t> </a:t>
            </a:r>
            <a:r>
              <a:rPr lang="ja-JP" altLang="en-US" dirty="0" smtClean="0"/>
              <a:t>変異アレル頻度分布</a:t>
            </a:r>
            <a:endParaRPr lang="en-US" dirty="0"/>
          </a:p>
        </p:txBody>
      </p:sp>
      <p:sp>
        <p:nvSpPr>
          <p:cNvPr id="3" name="Content Placeholder 2"/>
          <p:cNvSpPr>
            <a:spLocks noGrp="1"/>
          </p:cNvSpPr>
          <p:nvPr>
            <p:ph idx="1"/>
          </p:nvPr>
        </p:nvSpPr>
        <p:spPr>
          <a:xfrm>
            <a:off x="4437529" y="2070943"/>
            <a:ext cx="3888786" cy="3880773"/>
          </a:xfrm>
          <a:solidFill>
            <a:schemeClr val="bg1"/>
          </a:solidFill>
        </p:spPr>
        <p:txBody>
          <a:bodyPr/>
          <a:lstStyle/>
          <a:p>
            <a:r>
              <a:rPr lang="ja-JP" altLang="en-US" smtClean="0"/>
              <a:t>部分型の誕生時刻が早いほど、部分型内部で起こった変異は集団内に固定しやすい。</a:t>
            </a:r>
            <a:endParaRPr lang="en-US" altLang="ja-JP" dirty="0" smtClean="0"/>
          </a:p>
          <a:p>
            <a:endParaRPr lang="en-US" altLang="ja-JP" dirty="0" smtClean="0"/>
          </a:p>
          <a:p>
            <a:r>
              <a:rPr lang="ja-JP" altLang="en-US" smtClean="0"/>
              <a:t>この関係を逆に利用</a:t>
            </a:r>
            <a:endParaRPr lang="en-US" altLang="ja-JP" dirty="0"/>
          </a:p>
          <a:p>
            <a:pPr marL="457200" lvl="1" indent="0">
              <a:buNone/>
            </a:pPr>
            <a:r>
              <a:rPr lang="ja-JP" altLang="en-US" sz="1800" smtClean="0"/>
              <a:t>観測される変異アレル頻度分布</a:t>
            </a:r>
            <a:endParaRPr lang="en-US" altLang="ja-JP" sz="1800" dirty="0" smtClean="0"/>
          </a:p>
          <a:p>
            <a:pPr marL="457200" lvl="1" indent="0">
              <a:buNone/>
            </a:pPr>
            <a:endParaRPr lang="en-US" dirty="0"/>
          </a:p>
          <a:p>
            <a:pPr marL="457200" lvl="1" indent="0">
              <a:buNone/>
            </a:pPr>
            <a:r>
              <a:rPr lang="ja-JP" altLang="en-US" sz="1800" smtClean="0"/>
              <a:t>各部分型の誕生時刻を最尤推定</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336918" y="4207017"/>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6935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00800" y="3741655"/>
            <a:ext cx="1596554" cy="4686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ja-JP" altLang="en-US" dirty="0" smtClean="0"/>
              <a:t>バルクシーケンシング</a:t>
            </a:r>
            <a:endParaRPr lang="en-US" dirty="0"/>
          </a:p>
        </p:txBody>
      </p:sp>
      <p:sp>
        <p:nvSpPr>
          <p:cNvPr id="3" name="Content Placeholder 2"/>
          <p:cNvSpPr>
            <a:spLocks noGrp="1"/>
          </p:cNvSpPr>
          <p:nvPr>
            <p:ph idx="1"/>
          </p:nvPr>
        </p:nvSpPr>
        <p:spPr>
          <a:xfrm>
            <a:off x="3169975" y="2098978"/>
            <a:ext cx="5015663" cy="3880773"/>
          </a:xfrm>
          <a:noFill/>
        </p:spPr>
        <p:txBody>
          <a:bodyPr/>
          <a:lstStyle/>
          <a:p>
            <a:r>
              <a:rPr lang="ja-JP" altLang="en-US" smtClean="0"/>
              <a:t>実際に観測される変異アレル頻度</a:t>
            </a:r>
            <a:endParaRPr lang="en-US" altLang="ja-JP" dirty="0"/>
          </a:p>
          <a:p>
            <a:pPr marL="400050" lvl="1" indent="0">
              <a:buNone/>
            </a:pPr>
            <a:r>
              <a:rPr lang="ja-JP" altLang="en-US" sz="1800" smtClean="0"/>
              <a:t>ー</a:t>
            </a:r>
            <a:r>
              <a:rPr lang="en-US" altLang="ja-JP" sz="1800" dirty="0" smtClean="0"/>
              <a:t> </a:t>
            </a:r>
            <a:r>
              <a:rPr lang="ja-JP" altLang="en-US" sz="1800" smtClean="0">
                <a:solidFill>
                  <a:srgbClr val="FF0000"/>
                </a:solidFill>
              </a:rPr>
              <a:t>部分型の平均像</a:t>
            </a:r>
            <a:endParaRPr lang="en-US" altLang="ja-JP" sz="1800" dirty="0" smtClean="0">
              <a:solidFill>
                <a:srgbClr val="FF0000"/>
              </a:solidFill>
            </a:endParaRPr>
          </a:p>
          <a:p>
            <a:pPr marL="400050" lvl="1" indent="0">
              <a:buNone/>
            </a:pPr>
            <a:endParaRPr lang="en-US" altLang="ja-JP" dirty="0" smtClean="0"/>
          </a:p>
          <a:p>
            <a:r>
              <a:rPr lang="ja-JP" altLang="en-US" smtClean="0"/>
              <a:t>リード</a:t>
            </a:r>
            <a:r>
              <a:rPr lang="en-US" dirty="0" smtClean="0"/>
              <a:t>M</a:t>
            </a:r>
            <a:r>
              <a:rPr lang="ja-JP" altLang="en-US" smtClean="0"/>
              <a:t>本中</a:t>
            </a:r>
            <a:r>
              <a:rPr lang="en-US" altLang="ja-JP" dirty="0" smtClean="0"/>
              <a:t>m</a:t>
            </a:r>
            <a:r>
              <a:rPr lang="ja-JP" altLang="en-US" smtClean="0"/>
              <a:t>本が変異リードである確率</a:t>
            </a:r>
            <a:endParaRPr lang="en-US" altLang="ja-JP" dirty="0" smtClean="0"/>
          </a:p>
        </p:txBody>
      </p:sp>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a:t>1</a:t>
                </a:r>
                <a:r>
                  <a:rPr lang="ja-JP" altLang="en-US" dirty="0" smtClean="0"/>
                  <a:t>内の変異を持つ細胞の頻度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3</m:t>
                    </m:r>
                    <m:r>
                      <a:rPr lang="en-US" altLang="ja-JP" i="1"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内</a:t>
                </a:r>
                <a:r>
                  <a:rPr lang="ja-JP" altLang="en-US" dirty="0"/>
                  <a:t>の</a:t>
                </a:r>
                <a:r>
                  <a:rPr lang="ja-JP" altLang="en-US" dirty="0" smtClean="0"/>
                  <a:t>変異を持つ細胞の頻度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oMath>
                </a14:m>
                <a:endParaRPr lang="en-US" altLang="ja-JP" dirty="0" smtClean="0"/>
              </a:p>
              <a:p>
                <a:endParaRPr lang="en-US" altLang="ja-JP" dirty="0" smtClean="0"/>
              </a:p>
              <a:p>
                <a:endParaRPr lang="en-US" altLang="ja-JP"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3"/>
                <a:stretch>
                  <a:fillRect l="-1000" t="-24691"/>
                </a:stretch>
              </a:blipFill>
            </p:spPr>
            <p:txBody>
              <a:bodyPr/>
              <a:lstStyle/>
              <a:p>
                <a:r>
                  <a:rPr lang="en-US">
                    <a:noFill/>
                  </a:rPr>
                  <a:t> </a:t>
                </a:r>
              </a:p>
            </p:txBody>
          </p:sp>
        </mc:Fallback>
      </mc:AlternateContent>
      <p:pic>
        <p:nvPicPr>
          <p:cNvPr id="29" name="Picture 28"/>
          <p:cNvPicPr>
            <a:picLocks noChangeAspect="1"/>
          </p:cNvPicPr>
          <p:nvPr/>
        </p:nvPicPr>
        <p:blipFill>
          <a:blip r:embed="rId4"/>
          <a:stretch>
            <a:fillRect/>
          </a:stretch>
        </p:blipFill>
        <p:spPr>
          <a:xfrm>
            <a:off x="6048373" y="5235691"/>
            <a:ext cx="1497106" cy="615997"/>
          </a:xfrm>
          <a:prstGeom prst="rect">
            <a:avLst/>
          </a:prstGeom>
        </p:spPr>
      </p:pic>
      <p:pic>
        <p:nvPicPr>
          <p:cNvPr id="30" name="Picture 29"/>
          <p:cNvPicPr>
            <a:picLocks noChangeAspect="1"/>
          </p:cNvPicPr>
          <p:nvPr/>
        </p:nvPicPr>
        <p:blipFill>
          <a:blip r:embed="rId5"/>
          <a:stretch>
            <a:fillRect/>
          </a:stretch>
        </p:blipFill>
        <p:spPr>
          <a:xfrm>
            <a:off x="3422875" y="3818842"/>
            <a:ext cx="4574479" cy="357116"/>
          </a:xfrm>
          <a:prstGeom prst="rect">
            <a:avLst/>
          </a:prstGeom>
        </p:spPr>
      </p:pic>
      <p:pic>
        <p:nvPicPr>
          <p:cNvPr id="31" name="Picture 30"/>
          <p:cNvPicPr>
            <a:picLocks noChangeAspect="1"/>
          </p:cNvPicPr>
          <p:nvPr/>
        </p:nvPicPr>
        <p:blipFill>
          <a:blip r:embed="rId6"/>
          <a:stretch>
            <a:fillRect/>
          </a:stretch>
        </p:blipFill>
        <p:spPr>
          <a:xfrm>
            <a:off x="3777222" y="4510441"/>
            <a:ext cx="4323603" cy="706215"/>
          </a:xfrm>
          <a:prstGeom prst="rect">
            <a:avLst/>
          </a:prstGeom>
        </p:spPr>
      </p:pic>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926" y="6051049"/>
            <a:ext cx="2249962" cy="611832"/>
          </a:xfrm>
          <a:prstGeom prst="rect">
            <a:avLst/>
          </a:prstGeom>
        </p:spPr>
      </p:pic>
      <p:sp>
        <p:nvSpPr>
          <p:cNvPr id="7" name="TextBox 6"/>
          <p:cNvSpPr txBox="1"/>
          <p:nvPr/>
        </p:nvSpPr>
        <p:spPr>
          <a:xfrm>
            <a:off x="4246083" y="4204304"/>
            <a:ext cx="4813818" cy="369332"/>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smtClean="0">
                <a:solidFill>
                  <a:srgbClr val="0432FF"/>
                </a:solidFill>
              </a:rPr>
              <a:t>から計算される分布</a:t>
            </a:r>
            <a:endParaRPr lang="en-US" altLang="ja-JP" dirty="0" smtClean="0">
              <a:solidFill>
                <a:srgbClr val="0432FF"/>
              </a:solidFill>
            </a:endParaRPr>
          </a:p>
        </p:txBody>
      </p:sp>
      <p:cxnSp>
        <p:nvCxnSpPr>
          <p:cNvPr id="46" name="Straight Arrow Connector 45"/>
          <p:cNvCxnSpPr>
            <a:endCxn id="5" idx="3"/>
          </p:cNvCxnSpPr>
          <p:nvPr/>
        </p:nvCxnSpPr>
        <p:spPr>
          <a:xfrm flipH="1" flipV="1">
            <a:off x="7997354" y="3975962"/>
            <a:ext cx="519629" cy="273547"/>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452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602162" cy="1320800"/>
          </a:xfrm>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の最尤推定</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446" y="1837766"/>
                <a:ext cx="7333129" cy="4203598"/>
              </a:xfrm>
              <a:noFill/>
            </p:spPr>
            <p:txBody>
              <a:bodyPr/>
              <a:lstStyle/>
              <a:p>
                <a:r>
                  <a:rPr lang="ja-JP" altLang="en-US" dirty="0" smtClean="0"/>
                  <a:t>正解の</a:t>
                </a:r>
                <a:r>
                  <a:rPr lang="ja-JP" altLang="en-US" dirty="0" smtClean="0">
                    <a:solidFill>
                      <a:srgbClr val="FF0000"/>
                    </a:solidFill>
                  </a:rPr>
                  <a:t>誕生時刻</a:t>
                </a:r>
                <a14:m>
                  <m:oMath xmlns:m="http://schemas.openxmlformats.org/officeDocument/2006/math">
                    <m:r>
                      <a:rPr lang="en-US" altLang="ja-JP" i="1" smtClean="0">
                        <a:solidFill>
                          <a:srgbClr val="FF0000"/>
                        </a:solidFill>
                        <a:latin typeface="Cambria Math" charset="0"/>
                      </a:rPr>
                      <m:t>𝑡</m:t>
                    </m:r>
                  </m:oMath>
                </a14:m>
                <a:r>
                  <a:rPr lang="en-US" altLang="ja-JP" dirty="0" smtClean="0"/>
                  <a:t>, </a:t>
                </a:r>
                <a:r>
                  <a:rPr lang="ja-JP" altLang="en-US" dirty="0" smtClean="0">
                    <a:solidFill>
                      <a:srgbClr val="FF0000"/>
                    </a:solidFill>
                  </a:rPr>
                  <a:t>構成比</a:t>
                </a:r>
                <a14:m>
                  <m:oMath xmlns:m="http://schemas.openxmlformats.org/officeDocument/2006/math">
                    <m:r>
                      <a:rPr lang="en-US" altLang="ja-JP" i="1" smtClean="0">
                        <a:solidFill>
                          <a:srgbClr val="FF0000"/>
                        </a:solidFill>
                        <a:latin typeface="Cambria Math" charset="0"/>
                      </a:rPr>
                      <m:t>𝑛</m:t>
                    </m:r>
                  </m:oMath>
                </a14:m>
                <a:r>
                  <a:rPr lang="ja-JP" altLang="en-US" dirty="0" smtClean="0"/>
                  <a:t>を用意</a:t>
                </a:r>
                <a:endParaRPr lang="en-US" altLang="ja-JP" dirty="0" smtClean="0"/>
              </a:p>
              <a:p>
                <a:r>
                  <a:rPr lang="ja-JP" altLang="en-US" dirty="0" smtClean="0"/>
                  <a:t>上記</a:t>
                </a:r>
                <a14:m>
                  <m:oMath xmlns:m="http://schemas.openxmlformats.org/officeDocument/2006/math">
                    <m:r>
                      <a:rPr lang="en-US" altLang="ja-JP" i="1" smtClean="0">
                        <a:latin typeface="Cambria Math" charset="0"/>
                      </a:rPr>
                      <m:t>𝑡</m:t>
                    </m:r>
                    <m:r>
                      <a:rPr lang="en-US" altLang="ja-JP" i="1" smtClean="0">
                        <a:latin typeface="Cambria Math" charset="0"/>
                      </a:rPr>
                      <m:t>, </m:t>
                    </m:r>
                    <m:r>
                      <a:rPr lang="en-US" altLang="ja-JP" i="1" smtClean="0">
                        <a:latin typeface="Cambria Math" charset="0"/>
                      </a:rPr>
                      <m:t>𝑛</m:t>
                    </m:r>
                  </m:oMath>
                </a14:m>
                <a:r>
                  <a:rPr lang="ja-JP" altLang="en-US" dirty="0" smtClean="0"/>
                  <a:t>に基づき計算される変異アレル頻度からリードを生成</a:t>
                </a:r>
                <a:endParaRPr lang="en-US" altLang="ja-JP" dirty="0" smtClean="0"/>
              </a:p>
              <a:p>
                <a:r>
                  <a:rPr lang="ja-JP" altLang="en-US" dirty="0" smtClean="0"/>
                  <a:t>生成したリードから、</a:t>
                </a:r>
                <a14:m>
                  <m:oMath xmlns:m="http://schemas.openxmlformats.org/officeDocument/2006/math">
                    <m:r>
                      <a:rPr lang="en-US" altLang="ja-JP" i="1" smtClean="0">
                        <a:latin typeface="Cambria Math" charset="0"/>
                      </a:rPr>
                      <m:t>𝑡</m:t>
                    </m:r>
                    <m:r>
                      <a:rPr lang="en-US" altLang="ja-JP" i="1" smtClean="0">
                        <a:latin typeface="Cambria Math" charset="0"/>
                      </a:rPr>
                      <m:t>, </m:t>
                    </m:r>
                    <m:r>
                      <a:rPr lang="en-US" altLang="ja-JP" i="1" smtClean="0">
                        <a:latin typeface="Cambria Math" charset="0"/>
                      </a:rPr>
                      <m:t>𝑛</m:t>
                    </m:r>
                  </m:oMath>
                </a14:m>
                <a:r>
                  <a:rPr lang="ja-JP" altLang="en-US" dirty="0" smtClean="0"/>
                  <a:t>を最急降下法により最尤推定</a:t>
                </a:r>
                <a:endParaRPr lang="en-US" altLang="ja-JP" dirty="0"/>
              </a:p>
              <a:p>
                <a:endParaRPr lang="en-US" altLang="ja-JP" dirty="0"/>
              </a:p>
              <a:p>
                <a:endParaRPr lang="en-US" altLang="ja-JP" dirty="0"/>
              </a:p>
              <a:p>
                <a:endParaRPr lang="en-US" altLang="ja-JP" dirty="0"/>
              </a:p>
              <a:p>
                <a:pPr marL="0" indent="0" algn="ctr">
                  <a:buNone/>
                </a:pPr>
                <a14:m>
                  <m:oMath xmlns:m="http://schemas.openxmlformats.org/officeDocument/2006/math">
                    <m:r>
                      <a:rPr lang="en-US" altLang="ja-JP" b="0" i="1" smtClean="0">
                        <a:latin typeface="Cambria Math" charset="0"/>
                      </a:rPr>
                      <m:t>𝐾</m:t>
                    </m:r>
                    <m:r>
                      <a:rPr lang="en-US" altLang="ja-JP" b="0" i="1" smtClean="0">
                        <a:latin typeface="Cambria Math" charset="0"/>
                      </a:rPr>
                      <m:t>=#</m:t>
                    </m:r>
                  </m:oMath>
                </a14:m>
                <a:r>
                  <a:rPr lang="en-US" altLang="ja-JP" dirty="0" smtClean="0"/>
                  <a:t>SNV loci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446" y="1837766"/>
                <a:ext cx="7333129" cy="4203598"/>
              </a:xfrm>
              <a:blipFill rotWithShape="0">
                <a:blip r:embed="rId3"/>
                <a:stretch>
                  <a:fillRect l="-249" t="-130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2000" y="3555561"/>
            <a:ext cx="6965575" cy="860642"/>
          </a:xfrm>
          <a:prstGeom prst="rect">
            <a:avLst/>
          </a:prstGeom>
        </p:spPr>
      </p:pic>
      <p:pic>
        <p:nvPicPr>
          <p:cNvPr id="5" name="Picture 4"/>
          <p:cNvPicPr>
            <a:picLocks noChangeAspect="1"/>
          </p:cNvPicPr>
          <p:nvPr/>
        </p:nvPicPr>
        <p:blipFill>
          <a:blip r:embed="rId5"/>
          <a:stretch>
            <a:fillRect/>
          </a:stretch>
        </p:blipFill>
        <p:spPr>
          <a:xfrm>
            <a:off x="1057460" y="4983063"/>
            <a:ext cx="6007100" cy="838200"/>
          </a:xfrm>
          <a:prstGeom prst="rect">
            <a:avLst/>
          </a:prstGeom>
        </p:spPr>
      </p:pic>
    </p:spTree>
    <p:extLst>
      <p:ext uri="{BB962C8B-B14F-4D97-AF65-F5344CB8AC3E}">
        <p14:creationId xmlns:p14="http://schemas.microsoft.com/office/powerpoint/2010/main" val="332581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598025" cy="1320800"/>
          </a:xfrm>
        </p:spPr>
        <p:txBody>
          <a:bodyPr/>
          <a:lstStyle/>
          <a:p>
            <a:r>
              <a:rPr lang="en-US" dirty="0" smtClean="0"/>
              <a:t>NGS</a:t>
            </a:r>
            <a:r>
              <a:rPr lang="ja-JP" altLang="en-US" dirty="0" smtClean="0"/>
              <a:t>リードのシミュレーション</a:t>
            </a:r>
            <a:endParaRPr lang="en-US" dirty="0"/>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461473" y="1450422"/>
                <a:ext cx="6894275" cy="5230197"/>
              </a:xfrm>
            </p:spPr>
            <p:txBody>
              <a:bodyPr>
                <a:normAutofit fontScale="55000" lnSpcReduction="20000"/>
              </a:bodyPr>
              <a:lstStyle/>
              <a:p>
                <a:r>
                  <a:rPr lang="ja-JP" altLang="en-US" sz="1600" dirty="0" smtClean="0"/>
                  <a:t>時間の刻み数 </a:t>
                </a:r>
                <a14:m>
                  <m:oMath xmlns:m="http://schemas.openxmlformats.org/officeDocument/2006/math">
                    <m:r>
                      <a:rPr lang="en-US" altLang="ja-JP" sz="1600" i="1" dirty="0" smtClean="0">
                        <a:latin typeface="Cambria Math" charset="0"/>
                      </a:rPr>
                      <m:t>𝐻</m:t>
                    </m:r>
                    <m:r>
                      <a:rPr lang="en-US" altLang="ja-JP" sz="1600" i="1" dirty="0" smtClean="0">
                        <a:latin typeface="Cambria Math" charset="0"/>
                      </a:rPr>
                      <m:t>,  ∆</m:t>
                    </m:r>
                    <m:r>
                      <a:rPr lang="en-US" sz="1600" i="1" dirty="0">
                        <a:latin typeface="Cambria Math" charset="0"/>
                        <a:ea typeface="Cambria Math" charset="0"/>
                        <a:cs typeface="Cambria Math" charset="0"/>
                      </a:rPr>
                      <m:t>𝑡</m:t>
                    </m:r>
                    <m:r>
                      <a:rPr lang="en-US" altLang="ja-JP" sz="1600" i="1" dirty="0">
                        <a:latin typeface="Cambria Math" charset="0"/>
                      </a:rPr>
                      <m:t>= 1/</m:t>
                    </m:r>
                    <m:r>
                      <a:rPr lang="en-US" altLang="ja-JP" sz="1600" i="1" dirty="0">
                        <a:latin typeface="Cambria Math" charset="0"/>
                      </a:rPr>
                      <m:t>𝐻</m:t>
                    </m:r>
                  </m:oMath>
                </a14:m>
                <a:endParaRPr lang="en-US" altLang="ja-JP" sz="1600" dirty="0"/>
              </a:p>
              <a:p>
                <a14:m>
                  <m:oMath xmlns:m="http://schemas.openxmlformats.org/officeDocument/2006/math">
                    <m:r>
                      <a:rPr lang="en-US" sz="1600" i="1" dirty="0" smtClean="0">
                        <a:latin typeface="Cambria Math" charset="0"/>
                      </a:rPr>
                      <m:t>𝐵</m:t>
                    </m:r>
                  </m:oMath>
                </a14:m>
                <a:r>
                  <a:rPr lang="en-US" sz="1600" dirty="0" smtClean="0"/>
                  <a:t>: Captured region (</a:t>
                </a:r>
                <a:r>
                  <a:rPr lang="en-US" sz="1600" dirty="0" err="1" smtClean="0"/>
                  <a:t>bp</a:t>
                </a:r>
                <a:r>
                  <a:rPr lang="en-US" sz="1600" dirty="0" smtClean="0"/>
                  <a:t>)</a:t>
                </a:r>
                <a:endParaRPr lang="en-US" sz="1600" dirty="0"/>
              </a:p>
              <a:p>
                <a14:m>
                  <m:oMath xmlns:m="http://schemas.openxmlformats.org/officeDocument/2006/math">
                    <m:sSub>
                      <m:sSubPr>
                        <m:ctrlPr>
                          <a:rPr lang="en-US" sz="1600" i="1" smtClean="0">
                            <a:latin typeface="Cambria Math" charset="0"/>
                          </a:rPr>
                        </m:ctrlPr>
                      </m:sSubPr>
                      <m:e>
                        <m:r>
                          <a:rPr lang="en-US" sz="1600" b="0" i="1" smtClean="0">
                            <a:latin typeface="Cambria Math" charset="0"/>
                          </a:rPr>
                          <m:t>𝑟</m:t>
                        </m:r>
                      </m:e>
                      <m:sub>
                        <m:r>
                          <a:rPr lang="en-US" sz="1600" b="0" i="1" smtClean="0">
                            <a:latin typeface="Cambria Math" charset="0"/>
                          </a:rPr>
                          <m:t>𝑖</m:t>
                        </m:r>
                      </m:sub>
                    </m:sSub>
                  </m:oMath>
                </a14:m>
                <a:r>
                  <a:rPr lang="en-US" sz="1600" dirty="0" smtClean="0"/>
                  <a:t>: </a:t>
                </a:r>
                <a:r>
                  <a:rPr lang="en-US" altLang="ja-JP" sz="1600" dirty="0" smtClean="0"/>
                  <a:t>M</a:t>
                </a:r>
                <a:r>
                  <a:rPr lang="en-US" sz="1600" dirty="0" smtClean="0"/>
                  <a:t>utation rate</a:t>
                </a:r>
                <a:endParaRPr lang="en-US" sz="1600" dirty="0"/>
              </a:p>
              <a:p>
                <a:pPr marL="0" indent="0">
                  <a:lnSpc>
                    <a:spcPct val="120000"/>
                  </a:lnSpc>
                  <a:spcBef>
                    <a:spcPts val="600"/>
                  </a:spcBef>
                  <a:buNone/>
                </a:pPr>
                <a14:m>
                  <m:oMath xmlns:m="http://schemas.openxmlformats.org/officeDocument/2006/math">
                    <m:r>
                      <a:rPr lang="en-US" sz="1600" i="1" dirty="0" smtClean="0">
                        <a:latin typeface="Cambria Math" charset="0"/>
                      </a:rPr>
                      <m:t>𝑅𝑒𝑎𝑑𝑠</m:t>
                    </m:r>
                  </m:oMath>
                </a14:m>
                <a:r>
                  <a:rPr lang="en-US" sz="1600" dirty="0" smtClean="0"/>
                  <a:t> </a:t>
                </a:r>
                <a14:m>
                  <m:oMath xmlns:m="http://schemas.openxmlformats.org/officeDocument/2006/math">
                    <m:r>
                      <a:rPr lang="en-US" sz="1600" i="1" dirty="0" smtClean="0">
                        <a:latin typeface="Cambria Math" charset="0"/>
                      </a:rPr>
                      <m:t>= {}</m:t>
                    </m:r>
                  </m:oMath>
                </a14:m>
                <a:endParaRPr lang="en-US" sz="1600" dirty="0" smtClean="0"/>
              </a:p>
              <a:p>
                <a:pPr marL="0" indent="0">
                  <a:lnSpc>
                    <a:spcPct val="120000"/>
                  </a:lnSpc>
                  <a:spcBef>
                    <a:spcPts val="600"/>
                  </a:spcBef>
                  <a:buNone/>
                </a:pPr>
                <a:r>
                  <a:rPr lang="en-US" sz="1600" dirty="0" smtClean="0"/>
                  <a:t>for </a:t>
                </a:r>
                <a14:m>
                  <m:oMath xmlns:m="http://schemas.openxmlformats.org/officeDocument/2006/math">
                    <m:r>
                      <a:rPr lang="en-US" sz="1600" i="1" dirty="0" smtClean="0">
                        <a:latin typeface="Cambria Math" charset="0"/>
                      </a:rPr>
                      <m:t>h</m:t>
                    </m:r>
                    <m:r>
                      <a:rPr lang="en-US" sz="1600" i="1" dirty="0" smtClean="0">
                        <a:latin typeface="Cambria Math" charset="0"/>
                      </a:rPr>
                      <m:t> = </m:t>
                    </m:r>
                    <m:r>
                      <a:rPr lang="en-US" sz="1600" i="1" dirty="0" smtClean="0">
                        <a:latin typeface="Cambria Math" charset="0"/>
                      </a:rPr>
                      <m:t>𝐻</m:t>
                    </m:r>
                    <m:r>
                      <a:rPr lang="en-US" sz="1600" i="1" dirty="0" smtClean="0">
                        <a:latin typeface="Cambria Math" charset="0"/>
                      </a:rPr>
                      <m:t>−1 </m:t>
                    </m:r>
                    <m:r>
                      <a:rPr lang="en-US" sz="1600" i="1" dirty="0" smtClean="0">
                        <a:latin typeface="Cambria Math" charset="0"/>
                      </a:rPr>
                      <m:t>𝑡𝑜</m:t>
                    </m:r>
                    <m:r>
                      <a:rPr lang="en-US" sz="1600" i="1" dirty="0" smtClean="0">
                        <a:latin typeface="Cambria Math" charset="0"/>
                      </a:rPr>
                      <m:t> 1</m:t>
                    </m:r>
                  </m:oMath>
                </a14:m>
                <a:endParaRPr lang="en-US" sz="1600" i="1" dirty="0" smtClean="0">
                  <a:latin typeface="Cambria Math" charset="0"/>
                </a:endParaRPr>
              </a:p>
              <a:p>
                <a:pPr marL="0" indent="0">
                  <a:lnSpc>
                    <a:spcPct val="120000"/>
                  </a:lnSpc>
                  <a:spcBef>
                    <a:spcPts val="600"/>
                  </a:spcBef>
                  <a:buNone/>
                </a:pPr>
                <a:r>
                  <a:rPr lang="en-US" sz="1600" dirty="0" smtClean="0"/>
                  <a:t>	</a:t>
                </a:r>
                <a14:m>
                  <m:oMath xmlns:m="http://schemas.openxmlformats.org/officeDocument/2006/math">
                    <m:r>
                      <a:rPr lang="el-GR" sz="1600" i="1" dirty="0" smtClean="0">
                        <a:latin typeface="Cambria Math" charset="0"/>
                      </a:rPr>
                      <m:t>𝑡</m:t>
                    </m:r>
                    <m:r>
                      <a:rPr lang="el-GR" sz="1600" i="1" dirty="0" smtClean="0">
                        <a:latin typeface="Cambria Math" charset="0"/>
                      </a:rPr>
                      <m:t> =</m:t>
                    </m:r>
                    <m:r>
                      <a:rPr lang="en-US" sz="1600" b="0" i="1" dirty="0" smtClean="0">
                        <a:latin typeface="Cambria Math" charset="0"/>
                      </a:rPr>
                      <m:t>h</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𝑡</m:t>
                    </m:r>
                  </m:oMath>
                </a14:m>
                <a:endParaRPr lang="el-GR" sz="1600" dirty="0"/>
              </a:p>
              <a:p>
                <a:pPr marL="0" indent="0">
                  <a:lnSpc>
                    <a:spcPct val="120000"/>
                  </a:lnSpc>
                  <a:spcBef>
                    <a:spcPts val="600"/>
                  </a:spcBef>
                  <a:buNone/>
                </a:pPr>
                <a:r>
                  <a:rPr lang="hr-HR" sz="1600" dirty="0" smtClean="0"/>
                  <a:t>	for </a:t>
                </a:r>
                <a14:m>
                  <m:oMath xmlns:m="http://schemas.openxmlformats.org/officeDocument/2006/math">
                    <m:r>
                      <a:rPr lang="hr-HR" sz="1600" i="1" dirty="0" smtClean="0">
                        <a:latin typeface="Cambria Math" charset="0"/>
                      </a:rPr>
                      <m:t>𝑖</m:t>
                    </m:r>
                    <m:r>
                      <a:rPr lang="hr-HR" sz="1600" i="1" dirty="0" smtClean="0">
                        <a:latin typeface="Cambria Math" charset="0"/>
                      </a:rPr>
                      <m:t> ∈ {</m:t>
                    </m:r>
                    <m:r>
                      <a:rPr lang="hr-HR" sz="1600" i="1" dirty="0" smtClean="0">
                        <a:latin typeface="Cambria Math" charset="0"/>
                      </a:rPr>
                      <m:t>𝑖</m:t>
                    </m:r>
                    <m:r>
                      <a:rPr lang="hr-HR" sz="1600" i="1" dirty="0" smtClean="0">
                        <a:latin typeface="Cambria Math" charset="0"/>
                      </a:rPr>
                      <m:t> | </m:t>
                    </m:r>
                    <m:sSub>
                      <m:sSubPr>
                        <m:ctrlPr>
                          <a:rPr lang="en-US" sz="1600" i="1" dirty="0" smtClean="0">
                            <a:latin typeface="Cambria Math" charset="0"/>
                          </a:rPr>
                        </m:ctrlPr>
                      </m:sSubPr>
                      <m:e>
                        <m:r>
                          <a:rPr lang="en-US" sz="1600" b="0" i="1" dirty="0" smtClean="0">
                            <a:latin typeface="Cambria Math" charset="0"/>
                          </a:rPr>
                          <m:t>𝑡</m:t>
                        </m:r>
                      </m:e>
                      <m:sub>
                        <m:r>
                          <a:rPr lang="en-US" sz="1600" b="0" i="1" dirty="0" smtClean="0">
                            <a:latin typeface="Cambria Math" charset="0"/>
                          </a:rPr>
                          <m:t>𝑖</m:t>
                        </m:r>
                      </m:sub>
                    </m:sSub>
                    <m:r>
                      <a:rPr lang="hr-HR" sz="1600" i="1" baseline="-25000" dirty="0">
                        <a:latin typeface="Cambria Math" charset="0"/>
                      </a:rPr>
                      <m:t> </m:t>
                    </m:r>
                    <m:r>
                      <a:rPr lang="hr-HR" sz="1600" i="1" dirty="0">
                        <a:latin typeface="Cambria Math" charset="0"/>
                      </a:rPr>
                      <m:t>&gt;</m:t>
                    </m:r>
                    <m:r>
                      <a:rPr lang="hr-HR" sz="1600" i="1" baseline="-25000" dirty="0">
                        <a:latin typeface="Cambria Math" charset="0"/>
                      </a:rPr>
                      <m:t> </m:t>
                    </m:r>
                    <m:r>
                      <a:rPr lang="hr-HR" sz="1600" i="1" dirty="0">
                        <a:latin typeface="Cambria Math" charset="0"/>
                      </a:rPr>
                      <m:t>𝑡</m:t>
                    </m:r>
                    <m:r>
                      <a:rPr lang="hr-HR" sz="1600" i="1" dirty="0">
                        <a:latin typeface="Cambria Math" charset="0"/>
                      </a:rPr>
                      <m:t>}</m:t>
                    </m:r>
                  </m:oMath>
                </a14:m>
                <a:endParaRPr lang="hr-HR" sz="1600" dirty="0"/>
              </a:p>
              <a:p>
                <a:pPr marL="0" indent="0">
                  <a:lnSpc>
                    <a:spcPct val="120000"/>
                  </a:lnSpc>
                  <a:spcBef>
                    <a:spcPts val="600"/>
                  </a:spcBef>
                  <a:buNone/>
                </a:pPr>
                <a:r>
                  <a:rPr lang="fr-FR" sz="1600" dirty="0" smtClean="0"/>
                  <a:t>		</a:t>
                </a:r>
                <a14:m>
                  <m:oMath xmlns:m="http://schemas.openxmlformats.org/officeDocument/2006/math">
                    <m:sSub>
                      <m:sSubPr>
                        <m:ctrlPr>
                          <a:rPr lang="en-US" sz="1600" i="1" dirty="0" smtClean="0">
                            <a:latin typeface="Cambria Math" charset="0"/>
                          </a:rPr>
                        </m:ctrlPr>
                      </m:sSubPr>
                      <m:e>
                        <m:r>
                          <a:rPr lang="en-US" sz="1600" i="1" dirty="0" smtClean="0">
                            <a:latin typeface="Cambria Math" charset="0"/>
                            <a:ea typeface="Cambria Math" charset="0"/>
                            <a:cs typeface="Cambria Math" charset="0"/>
                          </a:rPr>
                          <m:t>𝜆</m:t>
                        </m:r>
                      </m:e>
                      <m:sub>
                        <m:r>
                          <a:rPr lang="en-US" sz="1600" b="0" i="1" dirty="0" smtClean="0">
                            <a:latin typeface="Cambria Math" charset="0"/>
                          </a:rPr>
                          <m:t>𝑖</m:t>
                        </m:r>
                      </m:sub>
                    </m:sSub>
                    <m:r>
                      <a:rPr lang="fr-FR" sz="1600" i="1" dirty="0">
                        <a:latin typeface="Cambria Math" charset="0"/>
                      </a:rPr>
                      <m:t>=</m:t>
                    </m:r>
                    <m:r>
                      <a:rPr lang="en-US" sz="1600" i="1" dirty="0">
                        <a:latin typeface="Cambria Math" charset="0"/>
                      </a:rPr>
                      <m:t>𝑁</m:t>
                    </m:r>
                    <m:sSub>
                      <m:sSubPr>
                        <m:ctrlPr>
                          <a:rPr lang="en-US" sz="1600" i="1" dirty="0">
                            <a:latin typeface="Cambria Math" charset="0"/>
                          </a:rPr>
                        </m:ctrlPr>
                      </m:sSubPr>
                      <m:e>
                        <m:r>
                          <a:rPr lang="en-US" sz="1600" i="1" dirty="0">
                            <a:latin typeface="Cambria Math" charset="0"/>
                          </a:rPr>
                          <m:t>𝑛</m:t>
                        </m:r>
                      </m:e>
                      <m:sub>
                        <m:r>
                          <a:rPr lang="en-US" sz="1600" i="1" dirty="0">
                            <a:latin typeface="Cambria Math" charset="0"/>
                          </a:rPr>
                          <m:t>𝑖</m:t>
                        </m:r>
                      </m:sub>
                    </m:sSub>
                    <m:r>
                      <a:rPr lang="tr-TR" sz="1600" i="1" dirty="0">
                        <a:latin typeface="Cambria Math" charset="0"/>
                      </a:rPr>
                      <m:t>(</m:t>
                    </m:r>
                    <m:r>
                      <a:rPr lang="tr-TR" sz="1600" i="1" dirty="0">
                        <a:latin typeface="Cambria Math" charset="0"/>
                      </a:rPr>
                      <m:t>𝑡</m:t>
                    </m:r>
                    <m:r>
                      <a:rPr lang="tr-TR" sz="1600" i="1" dirty="0">
                        <a:latin typeface="Cambria Math" charset="0"/>
                      </a:rPr>
                      <m:t>)× </m:t>
                    </m:r>
                    <m:r>
                      <a:rPr lang="fr-FR" sz="1600" i="1" dirty="0">
                        <a:latin typeface="Cambria Math" charset="0"/>
                      </a:rPr>
                      <m:t>𝐵</m:t>
                    </m:r>
                    <m:r>
                      <a:rPr lang="fr-FR" sz="1600" i="1" dirty="0">
                        <a:latin typeface="Cambria Math" charset="0"/>
                      </a:rPr>
                      <m:t> ×</m:t>
                    </m:r>
                    <m:sSub>
                      <m:sSubPr>
                        <m:ctrlPr>
                          <a:rPr lang="en-US" sz="1600" i="1">
                            <a:latin typeface="Cambria Math" charset="0"/>
                          </a:rPr>
                        </m:ctrlPr>
                      </m:sSubPr>
                      <m:e>
                        <m:r>
                          <a:rPr lang="en-US" sz="1600" i="1">
                            <a:latin typeface="Cambria Math" charset="0"/>
                          </a:rPr>
                          <m:t>𝑟</m:t>
                        </m:r>
                      </m:e>
                      <m:sub>
                        <m:r>
                          <a:rPr lang="en-US" sz="1600" i="1">
                            <a:latin typeface="Cambria Math" charset="0"/>
                          </a:rPr>
                          <m:t>𝑖</m:t>
                        </m:r>
                      </m:sub>
                    </m:sSub>
                    <m:r>
                      <a:rPr lang="en-US" sz="1600" i="1" dirty="0">
                        <a:latin typeface="Cambria Math" charset="0"/>
                        <a:ea typeface="Cambria Math" charset="0"/>
                        <a:cs typeface="Cambria Math" charset="0"/>
                      </a:rPr>
                      <m:t>∆</m:t>
                    </m:r>
                    <m:r>
                      <a:rPr lang="en-US" sz="1600" i="1" dirty="0">
                        <a:latin typeface="Cambria Math" charset="0"/>
                        <a:ea typeface="Cambria Math" charset="0"/>
                        <a:cs typeface="Cambria Math" charset="0"/>
                      </a:rPr>
                      <m:t>𝑡</m:t>
                    </m:r>
                  </m:oMath>
                </a14:m>
                <a:endParaRPr lang="fr-FR" sz="1600" dirty="0"/>
              </a:p>
              <a:p>
                <a:pPr marL="0" indent="0">
                  <a:lnSpc>
                    <a:spcPct val="120000"/>
                  </a:lnSpc>
                  <a:spcBef>
                    <a:spcPts val="600"/>
                  </a:spcBef>
                  <a:buNone/>
                </a:pPr>
                <a:r>
                  <a:rPr lang="hr-HR" sz="1600" dirty="0" smtClean="0"/>
                  <a:t>		</a:t>
                </a:r>
                <a14:m>
                  <m:oMath xmlns:m="http://schemas.openxmlformats.org/officeDocument/2006/math">
                    <m:r>
                      <a:rPr lang="hr-HR" sz="1600" i="1" dirty="0" smtClean="0">
                        <a:latin typeface="Cambria Math" charset="0"/>
                      </a:rPr>
                      <m:t>𝑠</m:t>
                    </m:r>
                    <m:r>
                      <a:rPr lang="hr-HR" sz="1600" i="1" baseline="-25000" dirty="0" smtClean="0">
                        <a:latin typeface="Cambria Math" charset="0"/>
                      </a:rPr>
                      <m:t>𝑖</m:t>
                    </m:r>
                    <m:r>
                      <a:rPr lang="hr-HR" sz="1600" i="1" dirty="0" smtClean="0">
                        <a:latin typeface="Cambria Math" charset="0"/>
                      </a:rPr>
                      <m:t> </m:t>
                    </m:r>
                    <m:r>
                      <a:rPr lang="hr-HR" sz="1600" i="1" dirty="0">
                        <a:latin typeface="Cambria Math" charset="0"/>
                      </a:rPr>
                      <m:t>~ </m:t>
                    </m:r>
                    <m:r>
                      <a:rPr lang="hr-HR" sz="1600" i="1" dirty="0">
                        <a:latin typeface="Cambria Math" charset="0"/>
                      </a:rPr>
                      <m:t>𝑃𝑜</m:t>
                    </m:r>
                    <m:r>
                      <a:rPr lang="hr-HR" sz="1600" i="1" dirty="0">
                        <a:latin typeface="Cambria Math" charset="0"/>
                      </a:rPr>
                      <m:t>(</m:t>
                    </m:r>
                    <m:sSub>
                      <m:sSubPr>
                        <m:ctrlPr>
                          <a:rPr lang="en-US" sz="1600" i="1" dirty="0" smtClean="0">
                            <a:latin typeface="Cambria Math" charset="0"/>
                          </a:rPr>
                        </m:ctrlPr>
                      </m:sSubPr>
                      <m:e>
                        <m:r>
                          <a:rPr lang="en-US" sz="1600" b="0" i="1" dirty="0" smtClean="0">
                            <a:latin typeface="Cambria Math" charset="0"/>
                          </a:rPr>
                          <m:t>𝑠</m:t>
                        </m:r>
                      </m:e>
                      <m:sub>
                        <m:r>
                          <a:rPr lang="en-US" sz="1600" b="0" i="1" dirty="0" smtClean="0">
                            <a:latin typeface="Cambria Math" charset="0"/>
                          </a:rPr>
                          <m:t>𝑖</m:t>
                        </m:r>
                      </m:sub>
                    </m:sSub>
                    <m:r>
                      <a:rPr lang="en-US" sz="1600" b="0" i="1" dirty="0" smtClean="0">
                        <a:latin typeface="Cambria Math" charset="0"/>
                      </a:rPr>
                      <m:t>|</m:t>
                    </m:r>
                    <m:sSub>
                      <m:sSubPr>
                        <m:ctrlPr>
                          <a:rPr lang="en-US" sz="1600" i="1" dirty="0">
                            <a:latin typeface="Cambria Math" charset="0"/>
                          </a:rPr>
                        </m:ctrlPr>
                      </m:sSubPr>
                      <m:e>
                        <m:r>
                          <a:rPr lang="en-US" sz="1600" i="1" dirty="0">
                            <a:latin typeface="Cambria Math" charset="0"/>
                            <a:ea typeface="Cambria Math" charset="0"/>
                            <a:cs typeface="Cambria Math" charset="0"/>
                          </a:rPr>
                          <m:t>𝜆</m:t>
                        </m:r>
                      </m:e>
                      <m:sub>
                        <m:r>
                          <a:rPr lang="en-US" sz="1600" i="1" dirty="0">
                            <a:latin typeface="Cambria Math" charset="0"/>
                          </a:rPr>
                          <m:t>𝑖</m:t>
                        </m:r>
                      </m:sub>
                    </m:sSub>
                    <m:r>
                      <a:rPr lang="hr-HR" sz="1600" i="1" dirty="0">
                        <a:latin typeface="Cambria Math" charset="0"/>
                      </a:rPr>
                      <m:t>)</m:t>
                    </m:r>
                  </m:oMath>
                </a14:m>
                <a:endParaRPr lang="hr-HR" sz="1600" dirty="0"/>
              </a:p>
              <a:p>
                <a:pPr marL="0" indent="0">
                  <a:lnSpc>
                    <a:spcPct val="120000"/>
                  </a:lnSpc>
                  <a:spcBef>
                    <a:spcPts val="600"/>
                  </a:spcBef>
                  <a:buNone/>
                </a:pPr>
                <a:r>
                  <a:rPr lang="tr-TR" sz="1600" dirty="0" smtClean="0"/>
                  <a:t>	</a:t>
                </a:r>
                <a:r>
                  <a:rPr lang="tr-TR" sz="1600" dirty="0" err="1" smtClean="0"/>
                  <a:t>for</a:t>
                </a:r>
                <a:r>
                  <a:rPr lang="tr-TR" sz="1600" dirty="0" smtClean="0"/>
                  <a:t> </a:t>
                </a:r>
                <a14:m>
                  <m:oMath xmlns:m="http://schemas.openxmlformats.org/officeDocument/2006/math">
                    <m:r>
                      <a:rPr lang="tr-TR" sz="1600" i="1" dirty="0" smtClean="0">
                        <a:latin typeface="Cambria Math" charset="0"/>
                      </a:rPr>
                      <m:t>𝑘</m:t>
                    </m:r>
                    <m:r>
                      <a:rPr lang="tr-TR" sz="1600" i="1" baseline="-25000" dirty="0">
                        <a:latin typeface="Cambria Math" charset="0"/>
                      </a:rPr>
                      <m:t>𝑖</m:t>
                    </m:r>
                    <m:r>
                      <a:rPr lang="tr-TR" sz="1600" i="1" dirty="0">
                        <a:latin typeface="Cambria Math" charset="0"/>
                      </a:rPr>
                      <m:t> ∈ {1, …, </m:t>
                    </m:r>
                    <m:sSub>
                      <m:sSubPr>
                        <m:ctrlPr>
                          <a:rPr lang="en-US" sz="1600" i="1" dirty="0" smtClean="0">
                            <a:latin typeface="Cambria Math" charset="0"/>
                          </a:rPr>
                        </m:ctrlPr>
                      </m:sSubPr>
                      <m:e>
                        <m:r>
                          <a:rPr lang="en-US" sz="1600" b="0" i="1" dirty="0" smtClean="0">
                            <a:latin typeface="Cambria Math" charset="0"/>
                          </a:rPr>
                          <m:t>𝑠</m:t>
                        </m:r>
                      </m:e>
                      <m:sub>
                        <m:r>
                          <a:rPr lang="en-US" sz="1600" b="0" i="1" dirty="0" smtClean="0">
                            <a:latin typeface="Cambria Math" charset="0"/>
                          </a:rPr>
                          <m:t>𝑖</m:t>
                        </m:r>
                      </m:sub>
                    </m:sSub>
                    <m:r>
                      <a:rPr lang="tr-TR" sz="1600" i="1" dirty="0">
                        <a:latin typeface="Cambria Math" charset="0"/>
                      </a:rPr>
                      <m:t>}</m:t>
                    </m:r>
                  </m:oMath>
                </a14:m>
                <a:endParaRPr lang="tr-TR" sz="1600" dirty="0"/>
              </a:p>
              <a:p>
                <a:pPr marL="0" indent="0">
                  <a:lnSpc>
                    <a:spcPct val="120000"/>
                  </a:lnSpc>
                  <a:spcBef>
                    <a:spcPts val="600"/>
                  </a:spcBef>
                  <a:buNone/>
                </a:pPr>
                <a:r>
                  <a:rPr lang="tr-TR" sz="1600" dirty="0" smtClean="0"/>
                  <a:t>		</a:t>
                </a:r>
                <a14:m>
                  <m:oMath xmlns:m="http://schemas.openxmlformats.org/officeDocument/2006/math">
                    <m:sSub>
                      <m:sSubPr>
                        <m:ctrlPr>
                          <a:rPr lang="en-US" sz="1600" i="1" dirty="0" smtClean="0">
                            <a:latin typeface="Cambria Math" charset="0"/>
                          </a:rPr>
                        </m:ctrlPr>
                      </m:sSubPr>
                      <m:e>
                        <m:r>
                          <a:rPr lang="en-US" sz="1600" b="0" i="1" dirty="0" smtClean="0">
                            <a:latin typeface="Cambria Math" charset="0"/>
                          </a:rPr>
                          <m:t>𝑥</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r>
                          <a:rPr lang="en-US" sz="1600" b="0" i="1" dirty="0" smtClean="0">
                            <a:latin typeface="Cambria Math" charset="0"/>
                          </a:rPr>
                          <m:t> </m:t>
                        </m:r>
                      </m:sub>
                    </m:sSub>
                    <m:r>
                      <a:rPr lang="en-US" sz="1600" b="0" i="1" dirty="0" smtClean="0">
                        <a:latin typeface="Cambria Math" charset="0"/>
                      </a:rPr>
                      <m:t>~ </m:t>
                    </m:r>
                    <m:sSub>
                      <m:sSubPr>
                        <m:ctrlPr>
                          <a:rPr lang="en-US" sz="1600" b="0" i="1" dirty="0" smtClean="0">
                            <a:latin typeface="Cambria Math" charset="0"/>
                          </a:rPr>
                        </m:ctrlPr>
                      </m:sSubPr>
                      <m:e>
                        <m:r>
                          <a:rPr lang="en-US" sz="1600" b="0" i="1" dirty="0" smtClean="0">
                            <a:latin typeface="Cambria Math" charset="0"/>
                          </a:rPr>
                          <m:t>𝑓</m:t>
                        </m:r>
                      </m:e>
                      <m:sub>
                        <m:r>
                          <a:rPr lang="en-US" sz="1600" b="0" i="1" dirty="0" smtClean="0">
                            <a:latin typeface="Cambria Math" charset="0"/>
                          </a:rPr>
                          <m:t>𝑤𝑓</m:t>
                        </m:r>
                      </m:sub>
                    </m:sSub>
                    <m:r>
                      <a:rPr lang="tr-TR" sz="1600" i="1" dirty="0" smtClean="0">
                        <a:latin typeface="Cambria Math" charset="0"/>
                      </a:rPr>
                      <m:t>(</m:t>
                    </m:r>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r>
                          <a:rPr lang="en-US" sz="1600" i="1" dirty="0">
                            <a:latin typeface="Cambria Math" charset="0"/>
                          </a:rPr>
                          <m:t> </m:t>
                        </m:r>
                      </m:sub>
                    </m:sSub>
                    <m:r>
                      <a:rPr lang="tr-TR" sz="1600" i="1" dirty="0">
                        <a:latin typeface="Cambria Math" charset="0"/>
                      </a:rPr>
                      <m:t>|1/</m:t>
                    </m:r>
                    <m:r>
                      <a:rPr lang="en-US" sz="1600" i="1" dirty="0">
                        <a:latin typeface="Cambria Math" charset="0"/>
                      </a:rPr>
                      <m:t>𝑁</m:t>
                    </m:r>
                    <m:sSub>
                      <m:sSubPr>
                        <m:ctrlPr>
                          <a:rPr lang="en-US" sz="1600" i="1" dirty="0">
                            <a:latin typeface="Cambria Math" charset="0"/>
                          </a:rPr>
                        </m:ctrlPr>
                      </m:sSubPr>
                      <m:e>
                        <m:r>
                          <a:rPr lang="en-US" sz="1600" i="1" dirty="0">
                            <a:latin typeface="Cambria Math" charset="0"/>
                          </a:rPr>
                          <m:t>𝑛</m:t>
                        </m:r>
                      </m:e>
                      <m:sub>
                        <m:r>
                          <a:rPr lang="en-US" sz="1600" i="1" dirty="0">
                            <a:latin typeface="Cambria Math" charset="0"/>
                          </a:rPr>
                          <m:t>𝑖</m:t>
                        </m:r>
                      </m:sub>
                    </m:sSub>
                    <m:r>
                      <a:rPr lang="tr-TR" sz="1600" i="1" dirty="0">
                        <a:latin typeface="Cambria Math" charset="0"/>
                      </a:rPr>
                      <m:t>(</m:t>
                    </m:r>
                    <m:r>
                      <a:rPr lang="tr-TR" sz="1600" i="1" dirty="0">
                        <a:latin typeface="Cambria Math" charset="0"/>
                      </a:rPr>
                      <m:t>𝑡</m:t>
                    </m:r>
                    <m:r>
                      <a:rPr lang="tr-TR" sz="1600" i="1" dirty="0">
                        <a:latin typeface="Cambria Math" charset="0"/>
                      </a:rPr>
                      <m:t>), </m:t>
                    </m:r>
                    <m:r>
                      <a:rPr lang="tr-TR" sz="1600" i="1" dirty="0">
                        <a:latin typeface="Cambria Math" charset="0"/>
                      </a:rPr>
                      <m:t>𝑡</m:t>
                    </m:r>
                    <m:r>
                      <a:rPr lang="tr-TR" sz="1600" i="1" dirty="0">
                        <a:latin typeface="Cambria Math" charset="0"/>
                      </a:rPr>
                      <m:t>)</m:t>
                    </m:r>
                  </m:oMath>
                </a14:m>
                <a:endParaRPr lang="tr-TR" sz="1600" dirty="0"/>
              </a:p>
              <a:p>
                <a:pPr marL="0" indent="0">
                  <a:lnSpc>
                    <a:spcPct val="120000"/>
                  </a:lnSpc>
                  <a:spcBef>
                    <a:spcPts val="600"/>
                  </a:spcBef>
                  <a:buNone/>
                </a:pPr>
                <a:r>
                  <a:rPr lang="da-DK" sz="1600" dirty="0" smtClean="0"/>
                  <a:t>		for </a:t>
                </a:r>
                <a14:m>
                  <m:oMath xmlns:m="http://schemas.openxmlformats.org/officeDocument/2006/math">
                    <m:r>
                      <a:rPr lang="da-DK" sz="1600" i="1" dirty="0" smtClean="0">
                        <a:latin typeface="Cambria Math" charset="0"/>
                      </a:rPr>
                      <m:t>𝑗</m:t>
                    </m:r>
                    <m:r>
                      <a:rPr lang="da-DK" sz="1600" i="1" dirty="0" smtClean="0">
                        <a:latin typeface="Cambria Math" charset="0"/>
                      </a:rPr>
                      <m:t> ∈ </m:t>
                    </m:r>
                    <m:r>
                      <a:rPr lang="da-DK" sz="1600" i="1" dirty="0" smtClean="0">
                        <a:latin typeface="Cambria Math" charset="0"/>
                      </a:rPr>
                      <m:t>𝑐h</m:t>
                    </m:r>
                    <m:r>
                      <a:rPr lang="da-DK" sz="1600" i="1" dirty="0" smtClean="0">
                        <a:latin typeface="Cambria Math" charset="0"/>
                      </a:rPr>
                      <m:t>(</m:t>
                    </m:r>
                    <m:r>
                      <a:rPr lang="da-DK" sz="1600" i="1" dirty="0" smtClean="0">
                        <a:latin typeface="Cambria Math" charset="0"/>
                      </a:rPr>
                      <m:t>𝑖</m:t>
                    </m:r>
                    <m:r>
                      <a:rPr lang="da-DK" sz="1600" i="1" dirty="0" smtClean="0">
                        <a:latin typeface="Cambria Math" charset="0"/>
                      </a:rPr>
                      <m:t>)</m:t>
                    </m:r>
                  </m:oMath>
                </a14:m>
                <a:endParaRPr lang="da-DK" sz="1600" dirty="0" smtClean="0"/>
              </a:p>
              <a:p>
                <a:pPr marL="0" indent="0">
                  <a:lnSpc>
                    <a:spcPct val="120000"/>
                  </a:lnSpc>
                  <a:spcBef>
                    <a:spcPts val="600"/>
                  </a:spcBef>
                  <a:buNone/>
                </a:pPr>
                <a:r>
                  <a:rPr lang="da-DK" sz="1600" dirty="0"/>
                  <a:t>	</a:t>
                </a:r>
                <a:r>
                  <a:rPr lang="da-DK" sz="1600" dirty="0" smtClean="0"/>
                  <a:t>		if (</a:t>
                </a:r>
                <a14:m>
                  <m:oMath xmlns:m="http://schemas.openxmlformats.org/officeDocument/2006/math">
                    <m:sSub>
                      <m:sSubPr>
                        <m:ctrlPr>
                          <a:rPr lang="en-US" sz="1600" i="1" smtClean="0">
                            <a:latin typeface="Cambria Math" charset="0"/>
                          </a:rPr>
                        </m:ctrlPr>
                      </m:sSubPr>
                      <m:e>
                        <m:r>
                          <a:rPr lang="en-US" sz="1600" b="0" i="1" smtClean="0">
                            <a:latin typeface="Cambria Math" charset="0"/>
                          </a:rPr>
                          <m:t>𝑡</m:t>
                        </m:r>
                      </m:e>
                      <m:sub>
                        <m:r>
                          <a:rPr lang="en-US" sz="1600" b="0" i="1" smtClean="0">
                            <a:latin typeface="Cambria Math" charset="0"/>
                          </a:rPr>
                          <m:t>𝑗</m:t>
                        </m:r>
                      </m:sub>
                    </m:sSub>
                    <m:r>
                      <a:rPr lang="en-US" sz="1600" b="0" i="1" smtClean="0">
                        <a:latin typeface="Cambria Math" charset="0"/>
                      </a:rPr>
                      <m:t>&lt;</m:t>
                    </m:r>
                    <m:r>
                      <a:rPr lang="en-US" sz="1600" b="0" i="1" smtClean="0">
                        <a:latin typeface="Cambria Math" charset="0"/>
                      </a:rPr>
                      <m:t>𝑡</m:t>
                    </m:r>
                  </m:oMath>
                </a14:m>
                <a:r>
                  <a:rPr lang="da-DK" sz="1600" dirty="0" smtClean="0"/>
                  <a:t>)</a:t>
                </a:r>
                <a:endParaRPr lang="da-DK" sz="1600" dirty="0"/>
              </a:p>
              <a:p>
                <a:pPr marL="0" indent="0">
                  <a:lnSpc>
                    <a:spcPct val="120000"/>
                  </a:lnSpc>
                  <a:spcBef>
                    <a:spcPts val="600"/>
                  </a:spcBef>
                  <a:buNone/>
                </a:pPr>
                <a:r>
                  <a:rPr lang="da-DK" sz="1600" dirty="0" smtClean="0"/>
                  <a:t>				</a:t>
                </a:r>
                <a14:m>
                  <m:oMath xmlns:m="http://schemas.openxmlformats.org/officeDocument/2006/math">
                    <m:sSub>
                      <m:sSubPr>
                        <m:ctrlPr>
                          <a:rPr lang="en-US" sz="1600" i="1" dirty="0" smtClean="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da-DK" sz="1600" i="1" dirty="0">
                        <a:latin typeface="Cambria Math" charset="0"/>
                      </a:rPr>
                      <m:t>~ </m:t>
                    </m:r>
                    <m:r>
                      <a:rPr lang="en-US" sz="1600" b="0" i="1" dirty="0" smtClean="0">
                        <a:latin typeface="Cambria Math" charset="0"/>
                      </a:rPr>
                      <m:t>𝐵𝑒𝑟𝑛𝑜𝑢𝑙𝑙𝑖</m:t>
                    </m:r>
                    <m:r>
                      <a:rPr lang="da-DK" sz="1600" i="1" dirty="0">
                        <a:latin typeface="Cambria Math" charset="0"/>
                      </a:rPr>
                      <m:t>(</m:t>
                    </m:r>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da-DK" sz="1600" i="1" dirty="0">
                        <a:latin typeface="Cambria Math" charset="0"/>
                      </a:rPr>
                      <m:t>|1/</m:t>
                    </m:r>
                    <m:r>
                      <a:rPr lang="en-US" sz="1600" b="0" i="1" dirty="0" smtClean="0">
                        <a:latin typeface="Cambria Math" charset="0"/>
                      </a:rPr>
                      <m:t>𝑁</m:t>
                    </m:r>
                    <m:sSub>
                      <m:sSubPr>
                        <m:ctrlPr>
                          <a:rPr lang="en-US" sz="1600" b="0" i="1" dirty="0" smtClean="0">
                            <a:latin typeface="Cambria Math" charset="0"/>
                          </a:rPr>
                        </m:ctrlPr>
                      </m:sSubPr>
                      <m:e>
                        <m:r>
                          <a:rPr lang="en-US" sz="1600" b="0" i="1" dirty="0" smtClean="0">
                            <a:latin typeface="Cambria Math" charset="0"/>
                          </a:rPr>
                          <m:t>𝑛</m:t>
                        </m:r>
                      </m:e>
                      <m:sub>
                        <m:r>
                          <a:rPr lang="en-US" sz="1600" b="0" i="1" dirty="0" smtClean="0">
                            <a:latin typeface="Cambria Math" charset="0"/>
                          </a:rPr>
                          <m:t>𝑖</m:t>
                        </m:r>
                      </m:sub>
                    </m:sSub>
                    <m:r>
                      <a:rPr lang="da-DK" sz="1600" i="1" dirty="0" smtClean="0">
                        <a:latin typeface="Cambria Math" charset="0"/>
                      </a:rPr>
                      <m:t>(</m:t>
                    </m:r>
                    <m:r>
                      <a:rPr lang="da-DK" sz="1600" i="1" dirty="0" smtClean="0">
                        <a:latin typeface="Cambria Math" charset="0"/>
                      </a:rPr>
                      <m:t>𝑡</m:t>
                    </m:r>
                    <m:r>
                      <a:rPr lang="da-DK" sz="1600" i="1" dirty="0" smtClean="0">
                        <a:latin typeface="Cambria Math" charset="0"/>
                      </a:rPr>
                      <m:t>))</m:t>
                    </m:r>
                  </m:oMath>
                </a14:m>
                <a:endParaRPr lang="da-DK" sz="1600" dirty="0" smtClean="0"/>
              </a:p>
              <a:p>
                <a:pPr marL="0" indent="0">
                  <a:lnSpc>
                    <a:spcPct val="120000"/>
                  </a:lnSpc>
                  <a:spcBef>
                    <a:spcPts val="600"/>
                  </a:spcBef>
                  <a:buNone/>
                </a:pPr>
                <a:r>
                  <a:rPr lang="da-DK" sz="1600" dirty="0"/>
                  <a:t>	</a:t>
                </a:r>
                <a:r>
                  <a:rPr lang="da-DK" sz="1600" dirty="0" smtClean="0"/>
                  <a:t>			if (</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en-US" sz="1600" b="0" i="1" smtClean="0">
                        <a:latin typeface="Cambria Math" charset="0"/>
                      </a:rPr>
                      <m:t>==1</m:t>
                    </m:r>
                  </m:oMath>
                </a14:m>
                <a:r>
                  <a:rPr lang="da-DK" sz="1600" dirty="0" smtClean="0"/>
                  <a:t>) </a:t>
                </a:r>
                <a:r>
                  <a:rPr lang="da-DK" sz="1600" dirty="0" err="1" smtClean="0"/>
                  <a:t>mark_inherited</a:t>
                </a:r>
                <a:r>
                  <a:rPr lang="da-DK" sz="1600" dirty="0" smtClean="0"/>
                  <a:t>(</a:t>
                </a:r>
                <a14:m>
                  <m:oMath xmlns:m="http://schemas.openxmlformats.org/officeDocument/2006/math">
                    <m:r>
                      <a:rPr lang="da-DK" sz="1600" i="1" dirty="0" smtClean="0">
                        <a:latin typeface="Cambria Math" charset="0"/>
                      </a:rPr>
                      <m:t>𝑐h</m:t>
                    </m:r>
                    <m:r>
                      <a:rPr lang="da-DK" sz="1600" i="1" dirty="0" smtClean="0">
                        <a:latin typeface="Cambria Math" charset="0"/>
                      </a:rPr>
                      <m:t>(</m:t>
                    </m:r>
                    <m:r>
                      <a:rPr lang="da-DK" sz="1600" i="1" dirty="0" smtClean="0">
                        <a:latin typeface="Cambria Math" charset="0"/>
                      </a:rPr>
                      <m:t>𝑗</m:t>
                    </m:r>
                    <m:r>
                      <a:rPr lang="da-DK" sz="1600" i="1" dirty="0" smtClean="0">
                        <a:latin typeface="Cambria Math" charset="0"/>
                      </a:rPr>
                      <m:t>)</m:t>
                    </m:r>
                  </m:oMath>
                </a14:m>
                <a:r>
                  <a:rPr lang="da-DK" sz="1600" dirty="0" smtClean="0"/>
                  <a:t>);</a:t>
                </a:r>
                <a:endParaRPr lang="da-DK" sz="1600" dirty="0" smtClean="0"/>
              </a:p>
              <a:p>
                <a:pPr marL="0" indent="0">
                  <a:lnSpc>
                    <a:spcPct val="120000"/>
                  </a:lnSpc>
                  <a:spcBef>
                    <a:spcPts val="600"/>
                  </a:spcBef>
                  <a:buNone/>
                </a:pPr>
                <a:r>
                  <a:rPr lang="da-DK" sz="1600" dirty="0"/>
                  <a:t>	</a:t>
                </a:r>
                <a:r>
                  <a:rPr lang="da-DK" sz="1600" dirty="0" smtClean="0"/>
                  <a:t>			</a:t>
                </a:r>
                <a:r>
                  <a:rPr lang="da-DK" sz="1600" dirty="0" smtClean="0"/>
                  <a:t>// </a:t>
                </a:r>
                <a:r>
                  <a:rPr lang="da-DK" sz="1600" dirty="0" smtClean="0"/>
                  <a:t>set </a:t>
                </a:r>
                <a14:m>
                  <m:oMath xmlns:m="http://schemas.openxmlformats.org/officeDocument/2006/math">
                    <m:r>
                      <a:rPr lang="en-US" sz="1600" b="0" i="1" smtClean="0">
                        <a:latin typeface="Cambria Math" charset="0"/>
                      </a:rPr>
                      <m:t>𝑥</m:t>
                    </m:r>
                    <m:r>
                      <a:rPr lang="en-US" sz="1600" b="0" i="1" smtClean="0">
                        <a:latin typeface="Cambria Math" charset="0"/>
                      </a:rPr>
                      <m:t>=1</m:t>
                    </m:r>
                  </m:oMath>
                </a14:m>
                <a:r>
                  <a:rPr lang="da-DK" sz="1600" dirty="0" smtClean="0"/>
                  <a:t> for all j’s </a:t>
                </a:r>
                <a:r>
                  <a:rPr lang="da-DK" sz="1600" dirty="0" err="1" smtClean="0"/>
                  <a:t>descendants</a:t>
                </a:r>
                <a:r>
                  <a:rPr lang="da-DK" sz="1600" dirty="0" smtClean="0"/>
                  <a:t> </a:t>
                </a:r>
                <a:r>
                  <a:rPr lang="da-DK" sz="1600" dirty="0" err="1" smtClean="0"/>
                  <a:t>recursively</a:t>
                </a:r>
                <a:endParaRPr lang="da-DK" sz="1600" dirty="0"/>
              </a:p>
              <a:p>
                <a:pPr marL="0" indent="0">
                  <a:lnSpc>
                    <a:spcPct val="120000"/>
                  </a:lnSpc>
                  <a:spcBef>
                    <a:spcPts val="600"/>
                  </a:spcBef>
                  <a:buNone/>
                </a:pPr>
                <a:r>
                  <a:rPr lang="en-US" sz="1600" dirty="0" smtClean="0"/>
                  <a:t>		if </a:t>
                </a:r>
                <a:r>
                  <a:rPr lang="en-US" sz="1600" dirty="0"/>
                  <a:t>(</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r>
                          <a:rPr lang="en-US" sz="1600" i="1" dirty="0">
                            <a:latin typeface="Cambria Math" charset="0"/>
                          </a:rPr>
                          <m:t> </m:t>
                        </m:r>
                      </m:sub>
                    </m:sSub>
                    <m:r>
                      <a:rPr lang="en-US" sz="1600" i="1" dirty="0">
                        <a:latin typeface="Cambria Math" charset="0"/>
                      </a:rPr>
                      <m:t>= 0 </m:t>
                    </m:r>
                  </m:oMath>
                </a14:m>
                <a:r>
                  <a:rPr lang="en-US" sz="1600" dirty="0"/>
                  <a:t>and (</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en-US" sz="1600" i="1" dirty="0">
                        <a:latin typeface="Cambria Math" charset="0"/>
                      </a:rPr>
                      <m:t>= 0 </m:t>
                    </m:r>
                  </m:oMath>
                </a14:m>
                <a:r>
                  <a:rPr lang="en-US" sz="1600" dirty="0"/>
                  <a:t>for </a:t>
                </a:r>
                <a14:m>
                  <m:oMath xmlns:m="http://schemas.openxmlformats.org/officeDocument/2006/math">
                    <m:r>
                      <a:rPr lang="en-US" sz="1600" i="1" dirty="0" smtClean="0">
                        <a:latin typeface="Cambria Math" charset="0"/>
                      </a:rPr>
                      <m:t>∀ </m:t>
                    </m:r>
                    <m:r>
                      <a:rPr lang="en-US" sz="1600" i="1" dirty="0" smtClean="0">
                        <a:latin typeface="Cambria Math" charset="0"/>
                      </a:rPr>
                      <m:t>𝑗</m:t>
                    </m:r>
                    <m:r>
                      <a:rPr lang="en-US" sz="1600" i="1" dirty="0" smtClean="0">
                        <a:latin typeface="Cambria Math" charset="0"/>
                      </a:rPr>
                      <m:t> ∈</m:t>
                    </m:r>
                    <m:r>
                      <a:rPr lang="en-US" sz="1600" b="0" i="1" dirty="0" smtClean="0">
                        <a:latin typeface="Cambria Math" charset="0"/>
                      </a:rPr>
                      <m:t>𝑐h</m:t>
                    </m:r>
                    <m:r>
                      <a:rPr lang="en-US" sz="1600" b="0" i="1" dirty="0" smtClean="0">
                        <a:latin typeface="Cambria Math" charset="0"/>
                      </a:rPr>
                      <m:t>(</m:t>
                    </m:r>
                    <m:r>
                      <a:rPr lang="en-US" sz="1600" b="0" i="1" dirty="0" smtClean="0">
                        <a:latin typeface="Cambria Math" charset="0"/>
                      </a:rPr>
                      <m:t>𝑖</m:t>
                    </m:r>
                    <m:r>
                      <a:rPr lang="en-US" sz="1600" b="0" i="1" dirty="0" smtClean="0">
                        <a:latin typeface="Cambria Math" charset="0"/>
                      </a:rPr>
                      <m:t>))) </m:t>
                    </m:r>
                  </m:oMath>
                </a14:m>
                <a:r>
                  <a:rPr lang="en-US" sz="1600" dirty="0" smtClean="0"/>
                  <a:t>continue</a:t>
                </a:r>
                <a:r>
                  <a:rPr lang="en-US" sz="1600" dirty="0"/>
                  <a:t>;</a:t>
                </a:r>
              </a:p>
              <a:p>
                <a:pPr marL="0" indent="0">
                  <a:lnSpc>
                    <a:spcPct val="120000"/>
                  </a:lnSpc>
                  <a:spcBef>
                    <a:spcPts val="600"/>
                  </a:spcBef>
                  <a:buNone/>
                </a:pPr>
                <a:r>
                  <a:rPr lang="en-US" sz="1600" dirty="0" smtClean="0"/>
                  <a:t>		</a:t>
                </a:r>
                <a14:m>
                  <m:oMath xmlns:m="http://schemas.openxmlformats.org/officeDocument/2006/math">
                    <m:sSub>
                      <m:sSubPr>
                        <m:ctrlPr>
                          <a:rPr lang="en-US" sz="1600" i="1" dirty="0" smtClean="0">
                            <a:latin typeface="Cambria Math" charset="0"/>
                          </a:rPr>
                        </m:ctrlPr>
                      </m:sSubPr>
                      <m:e>
                        <m:r>
                          <a:rPr lang="en-US" sz="1600" i="1" dirty="0" smtClean="0">
                            <a:latin typeface="Cambria Math" charset="0"/>
                            <a:ea typeface="Cambria Math" charset="0"/>
                            <a:cs typeface="Cambria Math" charset="0"/>
                          </a:rPr>
                          <m:t>𝜇</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r>
                      <a:rPr lang="el-GR" sz="1600" i="1" dirty="0" smtClean="0">
                        <a:latin typeface="Cambria Math" charset="0"/>
                      </a:rPr>
                      <m:t> </m:t>
                    </m:r>
                    <m:r>
                      <a:rPr lang="el-GR" sz="1600" i="1" dirty="0">
                        <a:latin typeface="Cambria Math" charset="0"/>
                      </a:rPr>
                      <m:t>= </m:t>
                    </m:r>
                    <m:nary>
                      <m:naryPr>
                        <m:chr m:val="∑"/>
                        <m:supHide m:val="on"/>
                        <m:ctrlPr>
                          <a:rPr lang="el-GR" sz="1600" i="1" dirty="0" smtClean="0">
                            <a:latin typeface="Cambria Math" charset="0"/>
                          </a:rPr>
                        </m:ctrlPr>
                      </m:naryPr>
                      <m:sub>
                        <m:r>
                          <m:rPr>
                            <m:brk m:alnAt="7"/>
                          </m:rPr>
                          <a:rPr lang="en-US" sz="1600" b="0" i="1" dirty="0" smtClean="0">
                            <a:latin typeface="Cambria Math" charset="0"/>
                          </a:rPr>
                          <m:t>𝑖</m:t>
                        </m:r>
                      </m:sub>
                      <m:sup/>
                      <m:e>
                        <m:sSub>
                          <m:sSubPr>
                            <m:ctrlPr>
                              <a:rPr lang="en-US" sz="1600" i="1" dirty="0" smtClean="0">
                                <a:latin typeface="Cambria Math" charset="0"/>
                              </a:rPr>
                            </m:ctrlPr>
                          </m:sSubPr>
                          <m:e>
                            <m:r>
                              <a:rPr lang="en-US" sz="1600" b="0" i="1" dirty="0" smtClean="0">
                                <a:latin typeface="Cambria Math" charset="0"/>
                              </a:rPr>
                              <m:t>𝑛</m:t>
                            </m:r>
                          </m:e>
                          <m:sub>
                            <m:r>
                              <a:rPr lang="en-US" sz="1600" b="0" i="1" dirty="0" smtClean="0">
                                <a:latin typeface="Cambria Math" charset="0"/>
                              </a:rPr>
                              <m:t>𝑖</m:t>
                            </m:r>
                          </m:sub>
                        </m:sSub>
                        <m:sSub>
                          <m:sSubPr>
                            <m:ctrlPr>
                              <a:rPr lang="en-US" sz="1600" i="1" dirty="0" smtClean="0">
                                <a:latin typeface="Cambria Math" charset="0"/>
                              </a:rPr>
                            </m:ctrlPr>
                          </m:sSubPr>
                          <m:e>
                            <m:r>
                              <a:rPr lang="en-US" sz="1600" b="0" i="1" dirty="0" smtClean="0">
                                <a:latin typeface="Cambria Math" charset="0"/>
                              </a:rPr>
                              <m:t>𝑥</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e>
                    </m:nary>
                    <m:r>
                      <a:rPr lang="el-GR" sz="1600" i="1" dirty="0">
                        <a:latin typeface="Cambria Math" charset="0"/>
                      </a:rPr>
                      <m:t>/ 2</m:t>
                    </m:r>
                  </m:oMath>
                </a14:m>
                <a:endParaRPr lang="el-GR" sz="1600" dirty="0"/>
              </a:p>
              <a:p>
                <a:pPr marL="0" indent="0">
                  <a:lnSpc>
                    <a:spcPct val="120000"/>
                  </a:lnSpc>
                  <a:spcBef>
                    <a:spcPts val="600"/>
                  </a:spcBef>
                  <a:buNone/>
                </a:pPr>
                <a:r>
                  <a:rPr lang="hr-HR" sz="1600" dirty="0" smtClean="0"/>
                  <a:t>		</a:t>
                </a:r>
                <a14:m>
                  <m:oMath xmlns:m="http://schemas.openxmlformats.org/officeDocument/2006/math">
                    <m:sSub>
                      <m:sSubPr>
                        <m:ctrlPr>
                          <a:rPr lang="en-US" sz="1600" i="1" dirty="0" smtClean="0">
                            <a:latin typeface="Cambria Math" charset="0"/>
                          </a:rPr>
                        </m:ctrlPr>
                      </m:sSubPr>
                      <m:e>
                        <m:r>
                          <a:rPr lang="en-US" sz="1600" b="0" i="1" dirty="0" smtClean="0">
                            <a:latin typeface="Cambria Math" charset="0"/>
                          </a:rPr>
                          <m:t>𝑚</m:t>
                        </m:r>
                      </m:e>
                      <m:sub>
                        <m:r>
                          <a:rPr lang="en-US" sz="1600" b="0" i="1" dirty="0" smtClean="0">
                            <a:latin typeface="Cambria Math" charset="0"/>
                          </a:rPr>
                          <m:t>𝑖</m:t>
                        </m:r>
                        <m:r>
                          <a:rPr lang="en-US" sz="1600" b="0" i="1" dirty="0" smtClean="0">
                            <a:latin typeface="Cambria Math" charset="0"/>
                          </a:rPr>
                          <m:t>,</m:t>
                        </m:r>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r>
                      <a:rPr lang="hr-HR" sz="1600" i="1" dirty="0">
                        <a:latin typeface="Cambria Math" charset="0"/>
                      </a:rPr>
                      <m:t>~ </m:t>
                    </m:r>
                    <m:r>
                      <a:rPr lang="hr-HR" sz="1600" i="1" dirty="0">
                        <a:latin typeface="Cambria Math" charset="0"/>
                      </a:rPr>
                      <m:t>𝐵𝑖𝑛𝑜𝑚</m:t>
                    </m:r>
                    <m:r>
                      <a:rPr lang="hr-HR" sz="1600" i="1"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hr-HR" sz="1600" i="1" dirty="0">
                        <a:latin typeface="Cambria Math" charset="0"/>
                      </a:rPr>
                      <m:t>| </m:t>
                    </m:r>
                    <m:r>
                      <a:rPr lang="hr-HR" sz="1600" i="1" dirty="0">
                        <a:latin typeface="Cambria Math" charset="0"/>
                      </a:rPr>
                      <m:t>𝑀</m:t>
                    </m:r>
                    <m:r>
                      <a:rPr lang="hr-HR" sz="1600" i="1" dirty="0">
                        <a:latin typeface="Cambria Math" charset="0"/>
                      </a:rPr>
                      <m:t>,</m:t>
                    </m:r>
                    <m:sSub>
                      <m:sSubPr>
                        <m:ctrlPr>
                          <a:rPr lang="en-US" sz="1600" i="1" dirty="0">
                            <a:latin typeface="Cambria Math" charset="0"/>
                          </a:rPr>
                        </m:ctrlPr>
                      </m:sSubPr>
                      <m:e>
                        <m:r>
                          <a:rPr lang="en-US" sz="1600" i="1" dirty="0">
                            <a:latin typeface="Cambria Math" charset="0"/>
                            <a:ea typeface="Cambria Math" charset="0"/>
                            <a:cs typeface="Cambria Math" charset="0"/>
                          </a:rPr>
                          <m:t>𝜇</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hr-HR" sz="1600" i="1" dirty="0">
                        <a:latin typeface="Cambria Math" charset="0"/>
                      </a:rPr>
                      <m:t>)</m:t>
                    </m:r>
                  </m:oMath>
                </a14:m>
                <a:endParaRPr lang="hr-HR" sz="1600" dirty="0" smtClean="0"/>
              </a:p>
              <a:p>
                <a:pPr marL="0" indent="0">
                  <a:lnSpc>
                    <a:spcPct val="120000"/>
                  </a:lnSpc>
                  <a:spcBef>
                    <a:spcPts val="600"/>
                  </a:spcBef>
                  <a:buNone/>
                </a:pPr>
                <a:r>
                  <a:rPr lang="hr-HR" sz="1600" dirty="0"/>
                  <a:t>	</a:t>
                </a:r>
                <a:r>
                  <a:rPr lang="hr-HR" sz="1600" dirty="0" smtClean="0"/>
                  <a:t>	</a:t>
                </a:r>
                <a:r>
                  <a:rPr lang="hr-HR" sz="1600" dirty="0" err="1" smtClean="0"/>
                  <a:t>if</a:t>
                </a:r>
                <a:r>
                  <a:rPr lang="hr-HR" sz="1600" dirty="0" smtClean="0"/>
                  <a:t> </a:t>
                </a:r>
                <a:r>
                  <a:rPr lang="hr-HR" sz="1600" dirty="0" smtClean="0"/>
                  <a:t>(</a:t>
                </a:r>
                <a14:m>
                  <m:oMath xmlns:m="http://schemas.openxmlformats.org/officeDocument/2006/math">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en-US" sz="1600" b="0" i="0" dirty="0" smtClean="0">
                        <a:latin typeface="Cambria Math" charset="0"/>
                      </a:rPr>
                      <m:t>=0</m:t>
                    </m:r>
                  </m:oMath>
                </a14:m>
                <a:r>
                  <a:rPr lang="hr-HR" sz="1600" dirty="0" smtClean="0"/>
                  <a:t>) </a:t>
                </a:r>
                <a:r>
                  <a:rPr lang="hr-HR" sz="1600" dirty="0" err="1" smtClean="0"/>
                  <a:t>continue</a:t>
                </a:r>
                <a:r>
                  <a:rPr lang="hr-HR" sz="1600" dirty="0" smtClean="0"/>
                  <a:t>;</a:t>
                </a:r>
                <a:endParaRPr lang="hr-HR" sz="1600" dirty="0" smtClean="0"/>
              </a:p>
              <a:p>
                <a:pPr marL="0" indent="0">
                  <a:lnSpc>
                    <a:spcPct val="120000"/>
                  </a:lnSpc>
                  <a:spcBef>
                    <a:spcPts val="600"/>
                  </a:spcBef>
                  <a:buNone/>
                </a:pPr>
                <a:r>
                  <a:rPr lang="hr-HR" sz="1600" dirty="0"/>
                  <a:t>	</a:t>
                </a:r>
                <a:r>
                  <a:rPr lang="hr-HR" sz="1600" dirty="0" smtClean="0"/>
                  <a:t>	</a:t>
                </a:r>
                <a14:m>
                  <m:oMath xmlns:m="http://schemas.openxmlformats.org/officeDocument/2006/math">
                    <m:r>
                      <a:rPr lang="en-US" sz="1600" i="1" dirty="0">
                        <a:latin typeface="Cambria Math" charset="0"/>
                      </a:rPr>
                      <m:t>𝑅𝑒𝑎𝑑𝑠</m:t>
                    </m:r>
                    <m:r>
                      <a:rPr lang="en-US" sz="1600" b="0" i="0" dirty="0" smtClean="0">
                        <a:latin typeface="Cambria Math" charset="0"/>
                      </a:rPr>
                      <m:t>.</m:t>
                    </m:r>
                    <m:r>
                      <m:rPr>
                        <m:sty m:val="p"/>
                      </m:rPr>
                      <a:rPr lang="en-US" sz="1600" b="0" i="0" dirty="0" smtClean="0">
                        <a:latin typeface="Cambria Math" charset="0"/>
                      </a:rPr>
                      <m:t>append</m:t>
                    </m:r>
                  </m:oMath>
                </a14:m>
                <a:r>
                  <a:rPr lang="hr-HR" sz="1600" dirty="0" smtClean="0"/>
                  <a:t>(</a:t>
                </a:r>
                <a14:m>
                  <m:oMath xmlns:m="http://schemas.openxmlformats.org/officeDocument/2006/math">
                    <m:r>
                      <a:rPr lang="en-US" sz="1600"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b="0" i="1" dirty="0" smtClean="0">
                                <a:latin typeface="Cambria Math" charset="0"/>
                              </a:rPr>
                              <m:t>𝑘</m:t>
                            </m:r>
                          </m:e>
                          <m:sub>
                            <m:r>
                              <a:rPr lang="en-US" sz="1600" i="1" dirty="0">
                                <a:latin typeface="Cambria Math" charset="0"/>
                              </a:rPr>
                              <m:t>𝑖</m:t>
                            </m:r>
                          </m:sub>
                        </m:sSub>
                      </m:sub>
                    </m:sSub>
                    <m:r>
                      <a:rPr lang="en-US" sz="1600" i="1" dirty="0">
                        <a:latin typeface="Cambria Math" charset="0"/>
                      </a:rPr>
                      <m:t>,</m:t>
                    </m:r>
                    <m:r>
                      <a:rPr lang="en-US" sz="1600" i="1" dirty="0">
                        <a:latin typeface="Cambria Math" charset="0"/>
                      </a:rPr>
                      <m:t>𝑀</m:t>
                    </m:r>
                    <m:r>
                      <a:rPr lang="en-US" sz="1600" b="0" i="1" dirty="0" smtClean="0">
                        <a:latin typeface="Cambria Math" charset="0"/>
                      </a:rPr>
                      <m:t>)</m:t>
                    </m:r>
                  </m:oMath>
                </a14:m>
                <a:r>
                  <a:rPr lang="hr-HR" sz="1600" dirty="0" smtClean="0"/>
                  <a:t>)</a:t>
                </a:r>
                <a:endParaRPr lang="hr-HR" sz="1600" dirty="0"/>
              </a:p>
              <a:p>
                <a:pPr marL="0" indent="0">
                  <a:lnSpc>
                    <a:spcPct val="120000"/>
                  </a:lnSpc>
                  <a:spcBef>
                    <a:spcPts val="600"/>
                  </a:spcBef>
                  <a:buNone/>
                </a:pPr>
                <a14:m>
                  <m:oMathPara xmlns:m="http://schemas.openxmlformats.org/officeDocument/2006/math">
                    <m:oMathParaPr>
                      <m:jc m:val="left"/>
                    </m:oMathParaPr>
                    <m:oMath xmlns:m="http://schemas.openxmlformats.org/officeDocument/2006/math">
                      <m:r>
                        <a:rPr lang="en-US" sz="1600" b="0" i="1" dirty="0" smtClean="0">
                          <a:latin typeface="Cambria Math" charset="0"/>
                        </a:rPr>
                        <m:t>𝑅𝑒𝑎𝑑𝑠</m:t>
                      </m:r>
                      <m:r>
                        <a:rPr lang="is-IS" sz="1600" i="1" dirty="0" smtClean="0">
                          <a:latin typeface="Cambria Math" charset="0"/>
                        </a:rPr>
                        <m:t> = </m:t>
                      </m:r>
                      <m:nary>
                        <m:naryPr>
                          <m:chr m:val="⋃"/>
                          <m:supHide m:val="on"/>
                          <m:ctrlPr>
                            <a:rPr lang="is-IS" sz="1600" i="1" dirty="0" smtClean="0">
                              <a:latin typeface="Cambria Math" charset="0"/>
                            </a:rPr>
                          </m:ctrlPr>
                        </m:naryPr>
                        <m:sub>
                          <m:r>
                            <m:rPr>
                              <m:brk m:alnAt="7"/>
                            </m:rPr>
                            <a:rPr lang="en-US" sz="1600" b="0" i="1" dirty="0" smtClean="0">
                              <a:latin typeface="Cambria Math" charset="0"/>
                            </a:rPr>
                            <m:t>h</m:t>
                          </m:r>
                        </m:sub>
                        <m:sup/>
                        <m:e>
                          <m:nary>
                            <m:naryPr>
                              <m:chr m:val="⋃"/>
                              <m:supHide m:val="on"/>
                              <m:ctrlPr>
                                <a:rPr lang="is-IS" sz="1600" i="1" dirty="0">
                                  <a:latin typeface="Cambria Math" charset="0"/>
                                </a:rPr>
                              </m:ctrlPr>
                            </m:naryPr>
                            <m:sub>
                              <m:r>
                                <m:rPr>
                                  <m:brk m:alnAt="7"/>
                                </m:rPr>
                                <a:rPr lang="en-US" sz="1600" i="1" dirty="0">
                                  <a:latin typeface="Cambria Math" charset="0"/>
                                </a:rPr>
                                <m:t>𝑖</m:t>
                              </m:r>
                            </m:sub>
                            <m:sup/>
                            <m:e>
                              <m:r>
                                <a:rPr lang="is-IS" sz="1600" i="1" dirty="0">
                                  <a:latin typeface="Cambria Math" charset="0"/>
                                </a:rPr>
                                <m:t>{</m:t>
                              </m:r>
                              <m:sSub>
                                <m:sSubPr>
                                  <m:ctrlPr>
                                    <a:rPr lang="en-US" sz="1600" i="1" dirty="0">
                                      <a:latin typeface="Cambria Math" charset="0"/>
                                    </a:rPr>
                                  </m:ctrlPr>
                                </m:sSubPr>
                                <m:e>
                                  <m:r>
                                    <a:rPr lang="en-US" sz="1600" i="1" dirty="0">
                                      <a:latin typeface="Cambria Math" charset="0"/>
                                    </a:rPr>
                                    <m:t>(</m:t>
                                  </m:r>
                                  <m:r>
                                    <a:rPr lang="en-US" sz="1600" i="1" dirty="0">
                                      <a:latin typeface="Cambria Math" charset="0"/>
                                    </a:rPr>
                                    <m:t>𝑚</m:t>
                                  </m:r>
                                </m:e>
                                <m:sub>
                                  <m:r>
                                    <a:rPr lang="en-US" sz="1600" i="1" dirty="0">
                                      <a:latin typeface="Cambria Math" charset="0"/>
                                    </a:rPr>
                                    <m:t>𝑖</m:t>
                                  </m:r>
                                  <m:r>
                                    <a:rPr lang="en-US" sz="1600" i="1" dirty="0">
                                      <a:latin typeface="Cambria Math" charset="0"/>
                                    </a:rPr>
                                    <m:t>,1</m:t>
                                  </m:r>
                                </m:sub>
                              </m:sSub>
                              <m:r>
                                <a:rPr lang="en-US" sz="1600" i="1" dirty="0">
                                  <a:latin typeface="Cambria Math" charset="0"/>
                                </a:rPr>
                                <m:t>,</m:t>
                              </m:r>
                              <m:r>
                                <a:rPr lang="en-US" sz="1600" i="1" dirty="0">
                                  <a:latin typeface="Cambria Math" charset="0"/>
                                </a:rPr>
                                <m:t>𝑀</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𝑠</m:t>
                                      </m:r>
                                    </m:e>
                                    <m:sub>
                                      <m:r>
                                        <a:rPr lang="en-US" sz="1600" i="1" dirty="0">
                                          <a:latin typeface="Cambria Math" charset="0"/>
                                        </a:rPr>
                                        <m:t>𝑖</m:t>
                                      </m:r>
                                    </m:sub>
                                  </m:sSub>
                                </m:sub>
                              </m:sSub>
                              <m:r>
                                <a:rPr lang="en-US" sz="1600" i="1" dirty="0">
                                  <a:latin typeface="Cambria Math" charset="0"/>
                                </a:rPr>
                                <m:t>,</m:t>
                              </m:r>
                              <m:r>
                                <a:rPr lang="en-US" sz="1600" i="1" dirty="0">
                                  <a:latin typeface="Cambria Math" charset="0"/>
                                </a:rPr>
                                <m:t>𝑀</m:t>
                              </m:r>
                              <m:r>
                                <a:rPr lang="en-US" sz="1600" i="1" dirty="0">
                                  <a:latin typeface="Cambria Math" charset="0"/>
                                </a:rPr>
                                <m:t>)}</m:t>
                              </m:r>
                              <m:r>
                                <m:rPr>
                                  <m:nor/>
                                </m:rPr>
                                <a:rPr lang="en-US" sz="1600" dirty="0"/>
                                <m:t> </m:t>
                              </m:r>
                            </m:e>
                          </m:nary>
                        </m:e>
                      </m:nary>
                    </m:oMath>
                  </m:oMathPara>
                </a14:m>
                <a:endParaRPr lang="en-US" sz="1600" dirty="0"/>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461473" y="1450422"/>
                <a:ext cx="6894275" cy="5230197"/>
              </a:xfrm>
              <a:blipFill rotWithShape="0">
                <a:blip r:embed="rId3"/>
                <a:stretch>
                  <a:fillRect t="-3497" b="-10140"/>
                </a:stretch>
              </a:blipFill>
            </p:spPr>
            <p:txBody>
              <a:bodyPr/>
              <a:lstStyle/>
              <a:p>
                <a:r>
                  <a:rPr lang="en-US">
                    <a:noFill/>
                  </a:rPr>
                  <a:t> </a:t>
                </a:r>
              </a:p>
            </p:txBody>
          </p:sp>
        </mc:Fallback>
      </mc:AlternateContent>
      <p:cxnSp>
        <p:nvCxnSpPr>
          <p:cNvPr id="11" name="Straight Arrow Connector 10"/>
          <p:cNvCxnSpPr/>
          <p:nvPr/>
        </p:nvCxnSpPr>
        <p:spPr>
          <a:xfrm flipH="1">
            <a:off x="1976120" y="2025947"/>
            <a:ext cx="436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337379" y="1858452"/>
            <a:ext cx="2182000" cy="461665"/>
          </a:xfrm>
          <a:prstGeom prst="rect">
            <a:avLst/>
          </a:prstGeom>
          <a:noFill/>
        </p:spPr>
        <p:txBody>
          <a:bodyPr wrap="square" rtlCol="0">
            <a:spAutoFit/>
          </a:bodyPr>
          <a:lstStyle/>
          <a:p>
            <a:r>
              <a:rPr lang="en-US" altLang="ja-JP" sz="1200" dirty="0">
                <a:solidFill>
                  <a:srgbClr val="0070C0"/>
                </a:solidFill>
              </a:rPr>
              <a:t>1</a:t>
            </a:r>
            <a:r>
              <a:rPr lang="ja-JP" altLang="en-US" sz="1200" dirty="0" smtClean="0">
                <a:solidFill>
                  <a:srgbClr val="0070C0"/>
                </a:solidFill>
              </a:rPr>
              <a:t>細胞、</a:t>
            </a:r>
            <a:r>
              <a:rPr lang="en-US" altLang="ja-JP" sz="1200" dirty="0" smtClean="0">
                <a:solidFill>
                  <a:srgbClr val="0070C0"/>
                </a:solidFill>
              </a:rPr>
              <a:t>1</a:t>
            </a:r>
            <a:r>
              <a:rPr lang="ja-JP" altLang="en-US" sz="1200" dirty="0" smtClean="0">
                <a:solidFill>
                  <a:srgbClr val="0070C0"/>
                </a:solidFill>
              </a:rPr>
              <a:t>塩基、単位時間あたりの平均変異率</a:t>
            </a:r>
            <a:endParaRPr lang="en-US" sz="1200" dirty="0">
              <a:solidFill>
                <a:srgbClr val="0070C0"/>
              </a:solidFill>
            </a:endParaRPr>
          </a:p>
        </p:txBody>
      </p:sp>
      <p:sp>
        <p:nvSpPr>
          <p:cNvPr id="13" name="Rectangle 12"/>
          <p:cNvSpPr/>
          <p:nvPr/>
        </p:nvSpPr>
        <p:spPr>
          <a:xfrm>
            <a:off x="828040" y="1931634"/>
            <a:ext cx="1148080" cy="188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28157" y="3014300"/>
            <a:ext cx="1116440" cy="370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2544597" y="3283241"/>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96988" y="3152307"/>
            <a:ext cx="2283350" cy="276999"/>
          </a:xfrm>
          <a:prstGeom prst="rect">
            <a:avLst/>
          </a:prstGeom>
          <a:noFill/>
        </p:spPr>
        <p:txBody>
          <a:bodyPr wrap="square" rtlCol="0">
            <a:spAutoFit/>
          </a:bodyPr>
          <a:lstStyle/>
          <a:p>
            <a:r>
              <a:rPr lang="ja-JP" altLang="en-US" sz="1200" dirty="0" smtClean="0">
                <a:solidFill>
                  <a:srgbClr val="0070C0"/>
                </a:solidFill>
              </a:rPr>
              <a:t>時刻</a:t>
            </a:r>
            <a:r>
              <a:rPr lang="en-US" altLang="ja-JP" sz="1200" dirty="0" smtClean="0">
                <a:solidFill>
                  <a:srgbClr val="0070C0"/>
                </a:solidFill>
              </a:rPr>
              <a:t>t</a:t>
            </a:r>
            <a:r>
              <a:rPr lang="ja-JP" altLang="en-US" sz="1200" dirty="0" smtClean="0">
                <a:solidFill>
                  <a:srgbClr val="0070C0"/>
                </a:solidFill>
              </a:rPr>
              <a:t>で部分型</a:t>
            </a:r>
            <a:r>
              <a:rPr lang="en-US" altLang="ja-JP" sz="1200" dirty="0" err="1" smtClean="0">
                <a:solidFill>
                  <a:srgbClr val="0070C0"/>
                </a:solidFill>
              </a:rPr>
              <a:t>i</a:t>
            </a:r>
            <a:r>
              <a:rPr lang="ja-JP" altLang="en-US" sz="1200" dirty="0" smtClean="0">
                <a:solidFill>
                  <a:srgbClr val="0070C0"/>
                </a:solidFill>
              </a:rPr>
              <a:t>に入る変異個数</a:t>
            </a:r>
            <a:endParaRPr lang="en-US" sz="1200" dirty="0">
              <a:solidFill>
                <a:srgbClr val="0070C0"/>
              </a:solidFill>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100" y="2025947"/>
            <a:ext cx="4648164" cy="2806719"/>
          </a:xfrm>
          <a:prstGeom prst="rect">
            <a:avLst/>
          </a:prstGeom>
        </p:spPr>
      </p:pic>
      <p:sp>
        <p:nvSpPr>
          <p:cNvPr id="22" name="Rectangle 21"/>
          <p:cNvSpPr/>
          <p:nvPr/>
        </p:nvSpPr>
        <p:spPr>
          <a:xfrm>
            <a:off x="1428157" y="3649325"/>
            <a:ext cx="1331593"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2796988" y="3737682"/>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12141" y="3597713"/>
            <a:ext cx="2283350" cy="461665"/>
          </a:xfrm>
          <a:prstGeom prst="rect">
            <a:avLst/>
          </a:prstGeom>
          <a:noFill/>
        </p:spPr>
        <p:txBody>
          <a:bodyPr wrap="square" rtlCol="0">
            <a:spAutoFit/>
          </a:bodyPr>
          <a:lstStyle/>
          <a:p>
            <a:r>
              <a:rPr lang="ja-JP" altLang="en-US" sz="1200" dirty="0" smtClean="0">
                <a:solidFill>
                  <a:srgbClr val="0070C0"/>
                </a:solidFill>
              </a:rPr>
              <a:t>シーケンシング時点における変異アレル頻度</a:t>
            </a:r>
            <a:endParaRPr lang="en-US" sz="1200" dirty="0">
              <a:solidFill>
                <a:srgbClr val="0070C0"/>
              </a:solidFill>
            </a:endParaRPr>
          </a:p>
        </p:txBody>
      </p:sp>
      <p:sp>
        <p:nvSpPr>
          <p:cNvPr id="25" name="Rectangle 24"/>
          <p:cNvSpPr/>
          <p:nvPr/>
        </p:nvSpPr>
        <p:spPr>
          <a:xfrm>
            <a:off x="3409347" y="4311801"/>
            <a:ext cx="438581" cy="1691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60449" y="1324018"/>
            <a:ext cx="4547175" cy="369332"/>
          </a:xfrm>
          <a:prstGeom prst="rect">
            <a:avLst/>
          </a:prstGeom>
          <a:noFill/>
        </p:spPr>
        <p:txBody>
          <a:bodyPr wrap="square" rtlCol="0">
            <a:spAutoFit/>
          </a:bodyPr>
          <a:lstStyle/>
          <a:p>
            <a:r>
              <a:rPr lang="ja-JP" altLang="en-US" dirty="0" smtClean="0">
                <a:solidFill>
                  <a:srgbClr val="C00000"/>
                </a:solidFill>
              </a:rPr>
              <a:t>変異は子孫部分型に継承される場合がある</a:t>
            </a:r>
            <a:endParaRPr lang="en-US" dirty="0">
              <a:solidFill>
                <a:srgbClr val="C00000"/>
              </a:solidFill>
            </a:endParaRPr>
          </a:p>
        </p:txBody>
      </p:sp>
      <p:cxnSp>
        <p:nvCxnSpPr>
          <p:cNvPr id="27" name="Straight Arrow Connector 26"/>
          <p:cNvCxnSpPr/>
          <p:nvPr/>
        </p:nvCxnSpPr>
        <p:spPr>
          <a:xfrm flipH="1" flipV="1">
            <a:off x="3889303" y="4480974"/>
            <a:ext cx="1328157" cy="55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193800" y="4900200"/>
            <a:ext cx="2588944" cy="276999"/>
          </a:xfrm>
          <a:prstGeom prst="rect">
            <a:avLst/>
          </a:prstGeom>
          <a:noFill/>
        </p:spPr>
        <p:txBody>
          <a:bodyPr wrap="square" rtlCol="0">
            <a:spAutoFit/>
          </a:bodyPr>
          <a:lstStyle/>
          <a:p>
            <a:r>
              <a:rPr lang="ja-JP" altLang="en-US" sz="1200" dirty="0" smtClean="0">
                <a:solidFill>
                  <a:srgbClr val="0070C0"/>
                </a:solidFill>
              </a:rPr>
              <a:t>子部分型</a:t>
            </a:r>
            <a:r>
              <a:rPr lang="en-US" altLang="ja-JP" sz="1200" dirty="0" smtClean="0">
                <a:solidFill>
                  <a:srgbClr val="0070C0"/>
                </a:solidFill>
              </a:rPr>
              <a:t>j</a:t>
            </a:r>
            <a:r>
              <a:rPr lang="ja-JP" altLang="en-US" sz="1200" dirty="0" smtClean="0">
                <a:solidFill>
                  <a:srgbClr val="0070C0"/>
                </a:solidFill>
              </a:rPr>
              <a:t>に変異が継承される確率</a:t>
            </a:r>
            <a:endParaRPr lang="en-US" altLang="ja-JP" sz="1200" dirty="0" smtClean="0">
              <a:solidFill>
                <a:srgbClr val="0070C0"/>
              </a:solidFill>
            </a:endParaRPr>
          </a:p>
        </p:txBody>
      </p:sp>
      <p:cxnSp>
        <p:nvCxnSpPr>
          <p:cNvPr id="31" name="Straight Arrow Connector 30"/>
          <p:cNvCxnSpPr/>
          <p:nvPr/>
        </p:nvCxnSpPr>
        <p:spPr>
          <a:xfrm flipV="1">
            <a:off x="6868344" y="3090754"/>
            <a:ext cx="281354" cy="4137"/>
          </a:xfrm>
          <a:prstGeom prst="straightConnector1">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Rectangle 31"/>
              <p:cNvSpPr/>
              <p:nvPr/>
            </p:nvSpPr>
            <p:spPr>
              <a:xfrm>
                <a:off x="6335476" y="2856322"/>
                <a:ext cx="598888" cy="27699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1200" i="1" dirty="0" smtClean="0">
                          <a:solidFill>
                            <a:schemeClr val="accent1"/>
                          </a:solidFill>
                          <a:latin typeface="Cambria Math" charset="0"/>
                        </a:rPr>
                        <m:t>𝑁</m:t>
                      </m:r>
                      <m:sSub>
                        <m:sSubPr>
                          <m:ctrlPr>
                            <a:rPr lang="en-US" sz="1200" i="1" dirty="0">
                              <a:solidFill>
                                <a:schemeClr val="accent1"/>
                              </a:solidFill>
                              <a:latin typeface="Cambria Math" charset="0"/>
                            </a:rPr>
                          </m:ctrlPr>
                        </m:sSubPr>
                        <m:e>
                          <m:r>
                            <a:rPr lang="en-US" sz="1200" i="1" dirty="0">
                              <a:solidFill>
                                <a:schemeClr val="accent1"/>
                              </a:solidFill>
                              <a:latin typeface="Cambria Math" charset="0"/>
                            </a:rPr>
                            <m:t>𝑛</m:t>
                          </m:r>
                        </m:e>
                        <m:sub>
                          <m:r>
                            <a:rPr lang="en-US" sz="1200" i="1" dirty="0">
                              <a:solidFill>
                                <a:schemeClr val="accent1"/>
                              </a:solidFill>
                              <a:latin typeface="Cambria Math" charset="0"/>
                            </a:rPr>
                            <m:t>𝑖</m:t>
                          </m:r>
                        </m:sub>
                      </m:sSub>
                      <m:r>
                        <a:rPr lang="tr-TR" sz="1200" i="1" dirty="0">
                          <a:solidFill>
                            <a:schemeClr val="accent1"/>
                          </a:solidFill>
                          <a:latin typeface="Cambria Math" charset="0"/>
                        </a:rPr>
                        <m:t>(</m:t>
                      </m:r>
                      <m:r>
                        <a:rPr lang="tr-TR" sz="1200" i="1" dirty="0">
                          <a:solidFill>
                            <a:schemeClr val="accent1"/>
                          </a:solidFill>
                          <a:latin typeface="Cambria Math" charset="0"/>
                        </a:rPr>
                        <m:t>𝑡</m:t>
                      </m:r>
                      <m:r>
                        <a:rPr lang="tr-TR" sz="1200" i="1" dirty="0">
                          <a:solidFill>
                            <a:schemeClr val="accent1"/>
                          </a:solidFill>
                          <a:latin typeface="Cambria Math" charset="0"/>
                        </a:rPr>
                        <m:t>)</m:t>
                      </m:r>
                    </m:oMath>
                  </m:oMathPara>
                </a14:m>
                <a:endParaRPr lang="en-US" sz="1200" dirty="0">
                  <a:solidFill>
                    <a:schemeClr val="accent1"/>
                  </a:solidFill>
                </a:endParaRPr>
              </a:p>
            </p:txBody>
          </p:sp>
        </mc:Choice>
        <mc:Fallback>
          <p:sp>
            <p:nvSpPr>
              <p:cNvPr id="32" name="Rectangle 31"/>
              <p:cNvSpPr>
                <a:spLocks noRot="1" noChangeAspect="1" noMove="1" noResize="1" noEditPoints="1" noAdjustHandles="1" noChangeArrowheads="1" noChangeShapeType="1" noTextEdit="1"/>
              </p:cNvSpPr>
              <p:nvPr/>
            </p:nvSpPr>
            <p:spPr>
              <a:xfrm>
                <a:off x="6335476" y="2856322"/>
                <a:ext cx="598888" cy="276999"/>
              </a:xfrm>
              <a:prstGeom prst="rect">
                <a:avLst/>
              </a:prstGeom>
              <a:blipFill rotWithShape="0">
                <a:blip r:embed="rId5"/>
                <a:stretch>
                  <a:fillRect b="-6667"/>
                </a:stretch>
              </a:blipFill>
            </p:spPr>
            <p:txBody>
              <a:bodyPr/>
              <a:lstStyle/>
              <a:p>
                <a:r>
                  <a:rPr lang="en-US">
                    <a:noFill/>
                  </a:rPr>
                  <a:t> </a:t>
                </a:r>
              </a:p>
            </p:txBody>
          </p:sp>
        </mc:Fallback>
      </mc:AlternateContent>
      <p:sp>
        <p:nvSpPr>
          <p:cNvPr id="34" name="Rectangle 33"/>
          <p:cNvSpPr/>
          <p:nvPr/>
        </p:nvSpPr>
        <p:spPr>
          <a:xfrm>
            <a:off x="1428158" y="5241595"/>
            <a:ext cx="984038"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2452881" y="5329951"/>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45957" y="5191451"/>
            <a:ext cx="1405552" cy="276999"/>
          </a:xfrm>
          <a:prstGeom prst="rect">
            <a:avLst/>
          </a:prstGeom>
          <a:noFill/>
        </p:spPr>
        <p:txBody>
          <a:bodyPr wrap="square" rtlCol="0">
            <a:spAutoFit/>
          </a:bodyPr>
          <a:lstStyle/>
          <a:p>
            <a:r>
              <a:rPr lang="ja-JP" altLang="en-US" sz="1200" dirty="0" smtClean="0">
                <a:solidFill>
                  <a:srgbClr val="0070C0"/>
                </a:solidFill>
              </a:rPr>
              <a:t>変異コピー率</a:t>
            </a:r>
            <a:endParaRPr lang="en-US" sz="1200" dirty="0">
              <a:solidFill>
                <a:srgbClr val="0070C0"/>
              </a:solidFill>
            </a:endParaRPr>
          </a:p>
        </p:txBody>
      </p:sp>
      <p:sp>
        <p:nvSpPr>
          <p:cNvPr id="37" name="Rectangle 36"/>
          <p:cNvSpPr/>
          <p:nvPr/>
        </p:nvSpPr>
        <p:spPr>
          <a:xfrm>
            <a:off x="1428158" y="5454887"/>
            <a:ext cx="1406068"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H="1">
            <a:off x="2885945" y="5544414"/>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98135" y="5410058"/>
            <a:ext cx="1405552" cy="276999"/>
          </a:xfrm>
          <a:prstGeom prst="rect">
            <a:avLst/>
          </a:prstGeom>
          <a:noFill/>
        </p:spPr>
        <p:txBody>
          <a:bodyPr wrap="square" rtlCol="0">
            <a:spAutoFit/>
          </a:bodyPr>
          <a:lstStyle/>
          <a:p>
            <a:r>
              <a:rPr lang="ja-JP" altLang="en-US" sz="1200" dirty="0" smtClean="0">
                <a:solidFill>
                  <a:srgbClr val="0070C0"/>
                </a:solidFill>
              </a:rPr>
              <a:t>変異リード数</a:t>
            </a:r>
            <a:endParaRPr lang="en-US" sz="1200" dirty="0">
              <a:solidFill>
                <a:srgbClr val="0070C0"/>
              </a:solidFill>
            </a:endParaRPr>
          </a:p>
        </p:txBody>
      </p:sp>
      <p:sp>
        <p:nvSpPr>
          <p:cNvPr id="40" name="TextBox 39"/>
          <p:cNvSpPr txBox="1"/>
          <p:nvPr/>
        </p:nvSpPr>
        <p:spPr>
          <a:xfrm>
            <a:off x="5217460" y="5187535"/>
            <a:ext cx="2903780" cy="646331"/>
          </a:xfrm>
          <a:prstGeom prst="rect">
            <a:avLst/>
          </a:prstGeom>
          <a:solidFill>
            <a:schemeClr val="bg1"/>
          </a:solidFill>
        </p:spPr>
        <p:txBody>
          <a:bodyPr wrap="square" rtlCol="0">
            <a:spAutoFit/>
          </a:bodyPr>
          <a:lstStyle/>
          <a:p>
            <a:r>
              <a:rPr lang="ja-JP" altLang="en-US" sz="1200" dirty="0" smtClean="0">
                <a:solidFill>
                  <a:srgbClr val="C00000"/>
                </a:solidFill>
              </a:rPr>
              <a:t>子孫部分型では、その祖先細胞の系譜上に変異が入っているかどうかで、変異アレル頻度が</a:t>
            </a:r>
            <a:r>
              <a:rPr lang="en-US" altLang="ja-JP" sz="1200" dirty="0" smtClean="0">
                <a:solidFill>
                  <a:srgbClr val="C00000"/>
                </a:solidFill>
              </a:rPr>
              <a:t>0 or 1</a:t>
            </a:r>
            <a:r>
              <a:rPr lang="ja-JP" altLang="en-US" sz="1200" dirty="0" smtClean="0">
                <a:solidFill>
                  <a:srgbClr val="C00000"/>
                </a:solidFill>
              </a:rPr>
              <a:t>になる</a:t>
            </a:r>
            <a:endParaRPr lang="en-US" altLang="ja-JP" sz="1200" dirty="0" smtClean="0">
              <a:solidFill>
                <a:srgbClr val="C00000"/>
              </a:solidFill>
            </a:endParaRPr>
          </a:p>
        </p:txBody>
      </p:sp>
    </p:spTree>
    <p:extLst>
      <p:ext uri="{BB962C8B-B14F-4D97-AF65-F5344CB8AC3E}">
        <p14:creationId xmlns:p14="http://schemas.microsoft.com/office/powerpoint/2010/main" val="665038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1</a:t>
            </a:r>
            <a:r>
              <a:rPr lang="ja-JP" altLang="en-US" dirty="0" smtClean="0"/>
              <a:t>ー</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ja-JP" altLang="en-US" dirty="0" smtClean="0"/>
                  <a:t>各</a:t>
                </a:r>
                <a:r>
                  <a:rPr lang="en-US" altLang="ja-JP" dirty="0" smtClean="0"/>
                  <a:t>SNV (</a:t>
                </a:r>
                <a14:m>
                  <m:oMath xmlns:m="http://schemas.openxmlformats.org/officeDocument/2006/math">
                    <m:r>
                      <a:rPr lang="en-US" altLang="ja-JP" i="1" dirty="0" smtClean="0">
                        <a:latin typeface="Cambria Math" charset="0"/>
                      </a:rPr>
                      <m:t>𝑘</m:t>
                    </m:r>
                  </m:oMath>
                </a14:m>
                <a:r>
                  <a:rPr lang="en-US" altLang="ja-JP" dirty="0" smtClean="0"/>
                  <a:t>)</a:t>
                </a:r>
                <a:r>
                  <a:rPr lang="ja-JP" altLang="en-US" dirty="0" smtClean="0"/>
                  <a:t>について、</a:t>
                </a:r>
                <a:endParaRPr lang="en-US" altLang="ja-JP" dirty="0" smtClean="0"/>
              </a:p>
              <a:p>
                <a:pPr marL="0" indent="0">
                  <a:buNone/>
                </a:pPr>
                <a:r>
                  <a:rPr lang="en-US" altLang="ja-JP" dirty="0"/>
                  <a:t>	</a:t>
                </a:r>
                <a:r>
                  <a:rPr lang="ja-JP" altLang="en-US" dirty="0" smtClean="0">
                    <a:solidFill>
                      <a:schemeClr val="accent2"/>
                    </a:solidFill>
                  </a:rPr>
                  <a:t>変異が最初に導入された部分型</a:t>
                </a:r>
                <a:r>
                  <a:rPr lang="en-US" altLang="ja-JP" dirty="0" smtClean="0">
                    <a:solidFill>
                      <a:schemeClr val="accent2"/>
                    </a:solidFill>
                  </a:rPr>
                  <a:t> </a:t>
                </a:r>
                <a14:m>
                  <m:oMath xmlns:m="http://schemas.openxmlformats.org/officeDocument/2006/math">
                    <m:sSub>
                      <m:sSubPr>
                        <m:ctrlPr>
                          <a:rPr lang="en-US" altLang="ja-JP" i="1" smtClean="0">
                            <a:solidFill>
                              <a:schemeClr val="accent2"/>
                            </a:solidFill>
                            <a:latin typeface="Cambria Math" charset="0"/>
                          </a:rPr>
                        </m:ctrlPr>
                      </m:sSubPr>
                      <m:e>
                        <m:r>
                          <a:rPr lang="en-US" altLang="ja-JP" b="0" i="1" smtClean="0">
                            <a:solidFill>
                              <a:schemeClr val="accent2"/>
                            </a:solidFill>
                            <a:latin typeface="Cambria Math" charset="0"/>
                          </a:rPr>
                          <m:t>𝑖</m:t>
                        </m:r>
                      </m:e>
                      <m:sub>
                        <m:r>
                          <a:rPr lang="en-US" altLang="ja-JP" b="0" i="1" smtClean="0">
                            <a:solidFill>
                              <a:schemeClr val="accent2"/>
                            </a:solidFill>
                            <a:latin typeface="Cambria Math" charset="0"/>
                          </a:rPr>
                          <m:t>𝑘</m:t>
                        </m:r>
                      </m:sub>
                    </m:sSub>
                  </m:oMath>
                </a14:m>
                <a:endParaRPr lang="en-US" altLang="ja-JP" dirty="0" smtClean="0">
                  <a:solidFill>
                    <a:schemeClr val="accent2"/>
                  </a:solidFill>
                </a:endParaRPr>
              </a:p>
              <a:p>
                <a:pPr marL="0" indent="0">
                  <a:buNone/>
                </a:pPr>
                <a:r>
                  <a:rPr lang="en-US" dirty="0">
                    <a:solidFill>
                      <a:schemeClr val="accent2"/>
                    </a:solidFill>
                  </a:rPr>
                  <a:t>	</a:t>
                </a:r>
                <a:r>
                  <a:rPr lang="ja-JP" altLang="en-US" dirty="0" smtClean="0">
                    <a:solidFill>
                      <a:schemeClr val="accent2"/>
                    </a:solidFill>
                  </a:rPr>
                  <a:t>変異の継承パターン</a:t>
                </a:r>
                <a:r>
                  <a:rPr lang="en-US" altLang="ja-JP" dirty="0" smtClean="0">
                    <a:solidFill>
                      <a:schemeClr val="accent2"/>
                    </a:solidFill>
                  </a:rPr>
                  <a:t> </a:t>
                </a:r>
                <a14:m>
                  <m:oMath xmlns:m="http://schemas.openxmlformats.org/officeDocument/2006/math">
                    <m:sSub>
                      <m:sSubPr>
                        <m:ctrlPr>
                          <a:rPr lang="en-US" altLang="ja-JP" i="1" smtClean="0">
                            <a:solidFill>
                              <a:schemeClr val="accent2"/>
                            </a:solidFill>
                            <a:latin typeface="Cambria Math" charset="0"/>
                          </a:rPr>
                        </m:ctrlPr>
                      </m:sSubPr>
                      <m:e>
                        <m:r>
                          <a:rPr lang="en-US" altLang="ja-JP" b="0" i="1" smtClean="0">
                            <a:solidFill>
                              <a:schemeClr val="accent2"/>
                            </a:solidFill>
                            <a:latin typeface="Cambria Math" charset="0"/>
                          </a:rPr>
                          <m:t>h</m:t>
                        </m:r>
                      </m:e>
                      <m:sub>
                        <m:r>
                          <a:rPr lang="en-US" altLang="ja-JP" b="0" i="1" smtClean="0">
                            <a:solidFill>
                              <a:schemeClr val="accent2"/>
                            </a:solidFill>
                            <a:latin typeface="Cambria Math" charset="0"/>
                          </a:rPr>
                          <m:t>𝑘</m:t>
                        </m:r>
                      </m:sub>
                    </m:sSub>
                  </m:oMath>
                </a14:m>
                <a:r>
                  <a:rPr lang="en-US" dirty="0" smtClean="0"/>
                  <a:t> </a:t>
                </a:r>
                <a:endParaRPr lang="en-US" dirty="0"/>
              </a:p>
              <a:p>
                <a:pPr marL="0" indent="0">
                  <a:buNone/>
                </a:pPr>
                <a:r>
                  <a:rPr lang="ja-JP" altLang="en-US" dirty="0" smtClean="0"/>
                  <a:t>が</a:t>
                </a:r>
                <a:r>
                  <a:rPr lang="en-US" altLang="ja-JP" dirty="0" smtClean="0"/>
                  <a:t>given</a:t>
                </a:r>
                <a:r>
                  <a:rPr lang="ja-JP" altLang="en-US" dirty="0" smtClean="0"/>
                  <a:t>の場合に、誕生時刻</a:t>
                </a:r>
                <a14:m>
                  <m:oMath xmlns:m="http://schemas.openxmlformats.org/officeDocument/2006/math">
                    <m:r>
                      <a:rPr lang="en-US" altLang="ja-JP" b="0" i="1" smtClean="0">
                        <a:latin typeface="Cambria Math" charset="0"/>
                      </a:rPr>
                      <m:t>𝑡</m:t>
                    </m:r>
                  </m:oMath>
                </a14:m>
                <a:r>
                  <a:rPr lang="en-US" dirty="0" smtClean="0"/>
                  <a:t>, </a:t>
                </a:r>
                <a:r>
                  <a:rPr lang="ja-JP" altLang="en-US" dirty="0" smtClean="0"/>
                  <a:t>構成比</a:t>
                </a:r>
                <a14:m>
                  <m:oMath xmlns:m="http://schemas.openxmlformats.org/officeDocument/2006/math">
                    <m:r>
                      <a:rPr lang="en-US" altLang="ja-JP" b="0" i="1" smtClean="0">
                        <a:latin typeface="Cambria Math" charset="0"/>
                      </a:rPr>
                      <m:t>𝑛</m:t>
                    </m:r>
                  </m:oMath>
                </a14:m>
                <a:r>
                  <a:rPr lang="ja-JP" altLang="en-US" dirty="0" smtClean="0"/>
                  <a:t>を推定できるか</a:t>
                </a:r>
                <a:endParaRPr lang="en-US" altLang="ja-JP" dirty="0" smtClean="0"/>
              </a:p>
              <a:p>
                <a:pPr marL="0"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8" t="-141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108552" y="5310418"/>
            <a:ext cx="6051811" cy="7622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400" y="1097337"/>
            <a:ext cx="3238500" cy="2235200"/>
          </a:xfrm>
          <a:prstGeom prst="rect">
            <a:avLst/>
          </a:prstGeom>
        </p:spPr>
      </p:pic>
      <p:cxnSp>
        <p:nvCxnSpPr>
          <p:cNvPr id="10" name="Straight Arrow Connector 9"/>
          <p:cNvCxnSpPr/>
          <p:nvPr/>
        </p:nvCxnSpPr>
        <p:spPr>
          <a:xfrm flipH="1">
            <a:off x="1703540" y="2893512"/>
            <a:ext cx="2761989" cy="146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929008" y="3285285"/>
            <a:ext cx="1346548" cy="109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11614" y="4121824"/>
            <a:ext cx="7628351" cy="734023"/>
          </a:xfrm>
          <a:prstGeom prst="rect">
            <a:avLst/>
          </a:prstGeom>
          <a:noFill/>
        </p:spPr>
      </p:pic>
      <p:grpSp>
        <p:nvGrpSpPr>
          <p:cNvPr id="20" name="Group 19"/>
          <p:cNvGrpSpPr/>
          <p:nvPr/>
        </p:nvGrpSpPr>
        <p:grpSpPr>
          <a:xfrm>
            <a:off x="3783455" y="3663985"/>
            <a:ext cx="1998235" cy="1213280"/>
            <a:chOff x="3796806" y="3700055"/>
            <a:chExt cx="1998235" cy="1213280"/>
          </a:xfrm>
        </p:grpSpPr>
        <p:sp>
          <p:nvSpPr>
            <p:cNvPr id="15" name="Double Brace 14"/>
            <p:cNvSpPr/>
            <p:nvPr/>
          </p:nvSpPr>
          <p:spPr>
            <a:xfrm rot="5400000">
              <a:off x="4191375" y="3623154"/>
              <a:ext cx="1108554" cy="147180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3796806" y="3700055"/>
              <a:ext cx="1998235" cy="44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098093" y="3676633"/>
            <a:ext cx="3868380" cy="1213280"/>
            <a:chOff x="3796806" y="3700055"/>
            <a:chExt cx="1998235" cy="1213280"/>
          </a:xfrm>
        </p:grpSpPr>
        <p:sp>
          <p:nvSpPr>
            <p:cNvPr id="22" name="Double Brace 21"/>
            <p:cNvSpPr/>
            <p:nvPr/>
          </p:nvSpPr>
          <p:spPr>
            <a:xfrm rot="5400000">
              <a:off x="4191375" y="3623154"/>
              <a:ext cx="1108554" cy="147180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3796806" y="3700055"/>
              <a:ext cx="1998235" cy="44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6676245" y="3352338"/>
            <a:ext cx="2290227" cy="646331"/>
          </a:xfrm>
          <a:prstGeom prst="rect">
            <a:avLst/>
          </a:prstGeom>
          <a:solidFill>
            <a:schemeClr val="bg1"/>
          </a:solidFill>
        </p:spPr>
        <p:txBody>
          <a:bodyPr wrap="square" rtlCol="0">
            <a:spAutoFit/>
          </a:bodyPr>
          <a:lstStyle/>
          <a:p>
            <a:r>
              <a:rPr lang="ja-JP" altLang="en-US" dirty="0" smtClean="0"/>
              <a:t>正解</a:t>
            </a:r>
            <a:r>
              <a:rPr lang="ja-JP" altLang="en-US" dirty="0" smtClean="0"/>
              <a:t>パラメータ</a:t>
            </a:r>
            <a:endParaRPr lang="en-US" altLang="ja-JP" dirty="0" smtClean="0"/>
          </a:p>
          <a:p>
            <a:r>
              <a:rPr lang="en-US" altLang="ja-JP" dirty="0" smtClean="0"/>
              <a:t>(</a:t>
            </a:r>
            <a:r>
              <a:rPr lang="ja-JP" altLang="en-US" dirty="0" smtClean="0"/>
              <a:t>円</a:t>
            </a:r>
            <a:r>
              <a:rPr lang="ja-JP" altLang="en-US" dirty="0" smtClean="0"/>
              <a:t>内は構成比</a:t>
            </a:r>
            <a:r>
              <a:rPr lang="en-US" altLang="ja-JP" dirty="0" smtClean="0"/>
              <a:t>)</a:t>
            </a:r>
            <a:endParaRPr lang="en-US" dirty="0"/>
          </a:p>
        </p:txBody>
      </p:sp>
      <p:sp>
        <p:nvSpPr>
          <p:cNvPr id="24" name="TextBox 23"/>
          <p:cNvSpPr txBox="1"/>
          <p:nvPr/>
        </p:nvSpPr>
        <p:spPr>
          <a:xfrm>
            <a:off x="4187519" y="4872413"/>
            <a:ext cx="1190105" cy="369332"/>
          </a:xfrm>
          <a:prstGeom prst="rect">
            <a:avLst/>
          </a:prstGeom>
          <a:noFill/>
        </p:spPr>
        <p:txBody>
          <a:bodyPr wrap="square" rtlCol="0">
            <a:spAutoFit/>
          </a:bodyPr>
          <a:lstStyle/>
          <a:p>
            <a:r>
              <a:rPr lang="en-US" dirty="0" smtClean="0">
                <a:solidFill>
                  <a:srgbClr val="0070C0"/>
                </a:solidFill>
              </a:rPr>
              <a:t>Binomial</a:t>
            </a:r>
            <a:endParaRPr lang="en-US" dirty="0">
              <a:solidFill>
                <a:srgbClr val="0070C0"/>
              </a:solidFill>
            </a:endParaRPr>
          </a:p>
        </p:txBody>
      </p:sp>
      <p:sp>
        <p:nvSpPr>
          <p:cNvPr id="25" name="TextBox 24"/>
          <p:cNvSpPr txBox="1"/>
          <p:nvPr/>
        </p:nvSpPr>
        <p:spPr>
          <a:xfrm>
            <a:off x="5847261" y="4848580"/>
            <a:ext cx="2262225" cy="369332"/>
          </a:xfrm>
          <a:prstGeom prst="rect">
            <a:avLst/>
          </a:prstGeom>
          <a:noFill/>
        </p:spPr>
        <p:txBody>
          <a:bodyPr wrap="square" rtlCol="0">
            <a:spAutoFit/>
          </a:bodyPr>
          <a:lstStyle/>
          <a:p>
            <a:r>
              <a:rPr lang="ja-JP" altLang="en-US" smtClean="0">
                <a:solidFill>
                  <a:srgbClr val="0070C0"/>
                </a:solidFill>
              </a:rPr>
              <a:t>変異アレル頻度分布</a:t>
            </a:r>
            <a:endParaRPr lang="en-US" dirty="0">
              <a:solidFill>
                <a:srgbClr val="0070C0"/>
              </a:solidFill>
            </a:endParaRPr>
          </a:p>
        </p:txBody>
      </p:sp>
    </p:spTree>
    <p:extLst>
      <p:ext uri="{BB962C8B-B14F-4D97-AF65-F5344CB8AC3E}">
        <p14:creationId xmlns:p14="http://schemas.microsoft.com/office/powerpoint/2010/main" val="282946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1</a:t>
            </a:r>
            <a:r>
              <a:rPr lang="ja-JP" altLang="en-US" dirty="0" smtClean="0"/>
              <a:t>ー</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54" y="1432534"/>
            <a:ext cx="3881437" cy="3881437"/>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091" y="1432534"/>
            <a:ext cx="3913929" cy="3913929"/>
          </a:xfrm>
          <a:prstGeom prst="rect">
            <a:avLst/>
          </a:prstGeom>
          <a:solidFill>
            <a:schemeClr val="bg1"/>
          </a:solidFill>
        </p:spPr>
      </p:pic>
      <p:sp>
        <p:nvSpPr>
          <p:cNvPr id="15" name="TextBox 14"/>
          <p:cNvSpPr txBox="1"/>
          <p:nvPr/>
        </p:nvSpPr>
        <p:spPr>
          <a:xfrm>
            <a:off x="1917939" y="5313971"/>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890777" y="534646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mc:Choice xmlns:a14="http://schemas.microsoft.com/office/drawing/2010/main" Requires="a14">
          <p:sp>
            <p:nvSpPr>
              <p:cNvPr id="18" name="TextBox 17"/>
              <p:cNvSpPr txBox="1"/>
              <p:nvPr/>
            </p:nvSpPr>
            <p:spPr>
              <a:xfrm>
                <a:off x="594932" y="5787025"/>
                <a:ext cx="3813929" cy="646331"/>
              </a:xfrm>
              <a:prstGeom prst="rect">
                <a:avLst/>
              </a:prstGeom>
              <a:noFill/>
            </p:spPr>
            <p:txBody>
              <a:bodyPr wrap="none" rtlCol="0">
                <a:spAutoFit/>
              </a:bodyPr>
              <a:lstStyle/>
              <a:p>
                <a:r>
                  <a:rPr lang="ja-JP" altLang="en-US" dirty="0" smtClean="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𝑖</m:t>
                        </m:r>
                      </m:e>
                      <m:sub>
                        <m:r>
                          <a:rPr lang="en-US" altLang="ja-JP" i="1">
                            <a:latin typeface="Cambria Math" charset="0"/>
                          </a:rPr>
                          <m:t>𝑘</m:t>
                        </m:r>
                      </m:sub>
                    </m:sSub>
                  </m:oMath>
                </a14:m>
                <a:endParaRPr lang="en-US" altLang="ja-JP" dirty="0"/>
              </a:p>
              <a:p>
                <a:r>
                  <a:rPr lang="ja-JP" altLang="en-US" dirty="0" smtClean="0"/>
                  <a:t>変異</a:t>
                </a:r>
                <a:r>
                  <a:rPr lang="ja-JP" altLang="en-US" dirty="0"/>
                  <a:t>の継承パターン</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𝑘</m:t>
                        </m:r>
                      </m:sub>
                    </m:sSub>
                  </m:oMath>
                </a14:m>
                <a:r>
                  <a:rPr lang="en-US" dirty="0"/>
                  <a:t> </a:t>
                </a:r>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594932" y="5787025"/>
                <a:ext cx="3813929" cy="646331"/>
              </a:xfrm>
              <a:prstGeom prst="rect">
                <a:avLst/>
              </a:prstGeom>
              <a:blipFill rotWithShape="0">
                <a:blip r:embed="rId4"/>
                <a:stretch>
                  <a:fillRect l="-1440" t="-2830" b="-16038"/>
                </a:stretch>
              </a:blipFill>
            </p:spPr>
            <p:txBody>
              <a:bodyPr/>
              <a:lstStyle/>
              <a:p>
                <a:r>
                  <a:rPr lang="en-US">
                    <a:noFill/>
                  </a:rPr>
                  <a:t> </a:t>
                </a:r>
              </a:p>
            </p:txBody>
          </p:sp>
        </mc:Fallback>
      </mc:AlternateContent>
      <p:sp>
        <p:nvSpPr>
          <p:cNvPr id="19" name="Rectangle 18"/>
          <p:cNvSpPr/>
          <p:nvPr/>
        </p:nvSpPr>
        <p:spPr>
          <a:xfrm>
            <a:off x="4317811" y="5952239"/>
            <a:ext cx="3344185" cy="369332"/>
          </a:xfrm>
          <a:prstGeom prst="rect">
            <a:avLst/>
          </a:prstGeom>
        </p:spPr>
        <p:txBody>
          <a:bodyPr wrap="none">
            <a:spAutoFit/>
          </a:bodyPr>
          <a:lstStyle/>
          <a:p>
            <a:r>
              <a:rPr lang="ja-JP" altLang="en-US" dirty="0"/>
              <a:t>が</a:t>
            </a:r>
            <a:r>
              <a:rPr lang="en-US" altLang="ja-JP" dirty="0"/>
              <a:t>given</a:t>
            </a:r>
            <a:r>
              <a:rPr lang="ja-JP" altLang="en-US" dirty="0"/>
              <a:t>の</a:t>
            </a:r>
            <a:r>
              <a:rPr lang="ja-JP" altLang="en-US" dirty="0" smtClean="0"/>
              <a:t>場合、</a:t>
            </a:r>
            <a:r>
              <a:rPr lang="en-US" altLang="ja-JP" dirty="0" err="1" smtClean="0"/>
              <a:t>t,n</a:t>
            </a:r>
            <a:r>
              <a:rPr lang="ja-JP" altLang="en-US" dirty="0" smtClean="0"/>
              <a:t>は推定可能</a:t>
            </a:r>
            <a:endParaRPr lang="en-US" dirty="0"/>
          </a:p>
        </p:txBody>
      </p:sp>
      <p:sp>
        <p:nvSpPr>
          <p:cNvPr id="20" name="TextBox 19"/>
          <p:cNvSpPr txBox="1"/>
          <p:nvPr/>
        </p:nvSpPr>
        <p:spPr>
          <a:xfrm>
            <a:off x="515654" y="6504586"/>
            <a:ext cx="7290977" cy="369332"/>
          </a:xfrm>
          <a:prstGeom prst="rect">
            <a:avLst/>
          </a:prstGeom>
          <a:noFill/>
        </p:spPr>
        <p:txBody>
          <a:bodyPr wrap="square" rtlCol="0">
            <a:spAutoFit/>
          </a:bodyPr>
          <a:lstStyle/>
          <a:p>
            <a:r>
              <a:rPr lang="ja-JP" altLang="en-US" dirty="0" smtClean="0"/>
              <a:t>シーケンシング領域が大きいほど、推定精度は向上</a:t>
            </a:r>
            <a:r>
              <a:rPr lang="en-US" altLang="ja-JP" dirty="0" smtClean="0"/>
              <a:t> (SNV</a:t>
            </a:r>
            <a:r>
              <a:rPr lang="ja-JP" altLang="en-US" dirty="0" smtClean="0"/>
              <a:t>数が増える</a:t>
            </a:r>
            <a:r>
              <a:rPr lang="en-US" altLang="ja-JP" dirty="0" smtClean="0"/>
              <a:t>)</a:t>
            </a:r>
            <a:endParaRPr lang="en-US" dirty="0"/>
          </a:p>
        </p:txBody>
      </p:sp>
    </p:spTree>
    <p:extLst>
      <p:ext uri="{BB962C8B-B14F-4D97-AF65-F5344CB8AC3E}">
        <p14:creationId xmlns:p14="http://schemas.microsoft.com/office/powerpoint/2010/main" val="227604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2</a:t>
            </a:r>
            <a:r>
              <a:rPr lang="ja-JP" altLang="en-US" dirty="0" smtClean="0"/>
              <a:t>ー</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2160590"/>
                <a:ext cx="6717712" cy="3880773"/>
              </a:xfrm>
            </p:spPr>
            <p:txBody>
              <a:bodyPr/>
              <a:lstStyle/>
              <a:p>
                <a:r>
                  <a:rPr lang="ja-JP" altLang="en-US" dirty="0" smtClean="0"/>
                  <a:t>各</a:t>
                </a:r>
                <a:r>
                  <a:rPr lang="en-US" altLang="ja-JP" dirty="0"/>
                  <a:t>SNV (</a:t>
                </a:r>
                <a14:m>
                  <m:oMath xmlns:m="http://schemas.openxmlformats.org/officeDocument/2006/math">
                    <m:r>
                      <a:rPr lang="en-US" altLang="ja-JP" i="1" dirty="0">
                        <a:latin typeface="Cambria Math" charset="0"/>
                      </a:rPr>
                      <m:t>𝑘</m:t>
                    </m:r>
                  </m:oMath>
                </a14:m>
                <a:r>
                  <a:rPr lang="en-US" altLang="ja-JP" dirty="0"/>
                  <a:t>)</a:t>
                </a:r>
                <a:r>
                  <a:rPr lang="ja-JP" altLang="en-US" dirty="0"/>
                  <a:t>について、</a:t>
                </a:r>
                <a:endParaRPr lang="en-US" altLang="ja-JP" dirty="0"/>
              </a:p>
              <a:p>
                <a:pPr marL="0" indent="0">
                  <a:buNone/>
                </a:pPr>
                <a:r>
                  <a:rPr lang="en-US" altLang="ja-JP" dirty="0"/>
                  <a:t>	</a:t>
                </a:r>
                <a:r>
                  <a:rPr lang="ja-JP" altLang="en-US" dirty="0" smtClean="0">
                    <a:solidFill>
                      <a:schemeClr val="accent2"/>
                    </a:solidFill>
                  </a:rPr>
                  <a:t>変異が最初に導入された部分型</a:t>
                </a:r>
                <a:r>
                  <a:rPr lang="en-US" altLang="ja-JP" dirty="0">
                    <a:solidFill>
                      <a:schemeClr val="accent2"/>
                    </a:solidFill>
                  </a:rPr>
                  <a:t> </a:t>
                </a:r>
                <a14:m>
                  <m:oMath xmlns:m="http://schemas.openxmlformats.org/officeDocument/2006/math">
                    <m:sSub>
                      <m:sSubPr>
                        <m:ctrlPr>
                          <a:rPr lang="en-US" altLang="ja-JP" i="1">
                            <a:solidFill>
                              <a:schemeClr val="accent2"/>
                            </a:solidFill>
                            <a:latin typeface="Cambria Math" charset="0"/>
                          </a:rPr>
                        </m:ctrlPr>
                      </m:sSubPr>
                      <m:e>
                        <m:r>
                          <a:rPr lang="en-US" altLang="ja-JP" b="0" i="1" smtClean="0">
                            <a:solidFill>
                              <a:schemeClr val="accent2"/>
                            </a:solidFill>
                            <a:latin typeface="Cambria Math" charset="0"/>
                          </a:rPr>
                          <m:t>𝑖</m:t>
                        </m:r>
                      </m:e>
                      <m:sub>
                        <m:r>
                          <a:rPr lang="en-US" altLang="ja-JP" i="1">
                            <a:solidFill>
                              <a:schemeClr val="accent2"/>
                            </a:solidFill>
                            <a:latin typeface="Cambria Math" charset="0"/>
                          </a:rPr>
                          <m:t>𝑘</m:t>
                        </m:r>
                      </m:sub>
                    </m:sSub>
                  </m:oMath>
                </a14:m>
                <a:endParaRPr lang="en-US" dirty="0" smtClean="0"/>
              </a:p>
              <a:p>
                <a:pPr marL="0" indent="0">
                  <a:buNone/>
                </a:pPr>
                <a:r>
                  <a:rPr lang="ja-JP" altLang="en-US" dirty="0" smtClean="0"/>
                  <a:t>が</a:t>
                </a:r>
                <a:r>
                  <a:rPr lang="en-US" altLang="ja-JP" dirty="0" smtClean="0"/>
                  <a:t>given</a:t>
                </a:r>
                <a:r>
                  <a:rPr lang="ja-JP" altLang="en-US" dirty="0" smtClean="0"/>
                  <a:t>の場合に、</a:t>
                </a:r>
                <a:r>
                  <a:rPr lang="ja-JP" altLang="en-US" dirty="0"/>
                  <a:t>誕生時刻</a:t>
                </a:r>
                <a14:m>
                  <m:oMath xmlns:m="http://schemas.openxmlformats.org/officeDocument/2006/math">
                    <m:r>
                      <a:rPr lang="en-US" altLang="ja-JP" i="1">
                        <a:latin typeface="Cambria Math" charset="0"/>
                      </a:rPr>
                      <m:t>𝑡</m:t>
                    </m:r>
                  </m:oMath>
                </a14:m>
                <a:r>
                  <a:rPr lang="en-US" dirty="0"/>
                  <a:t>, </a:t>
                </a:r>
                <a:r>
                  <a:rPr lang="ja-JP" altLang="en-US" dirty="0"/>
                  <a:t>構成比</a:t>
                </a:r>
                <a14:m>
                  <m:oMath xmlns:m="http://schemas.openxmlformats.org/officeDocument/2006/math">
                    <m:r>
                      <a:rPr lang="en-US" altLang="ja-JP" i="1">
                        <a:latin typeface="Cambria Math" charset="0"/>
                      </a:rPr>
                      <m:t>𝑛</m:t>
                    </m:r>
                  </m:oMath>
                </a14:m>
                <a:r>
                  <a:rPr lang="ja-JP" altLang="en-US" dirty="0"/>
                  <a:t>を推定できる</a:t>
                </a:r>
                <a:r>
                  <a:rPr lang="ja-JP" altLang="en-US" dirty="0" smtClean="0"/>
                  <a:t>か</a:t>
                </a:r>
                <a:endParaRPr lang="en-US" altLang="ja-JP" dirty="0" smtClean="0"/>
              </a:p>
              <a:p>
                <a:r>
                  <a:rPr lang="ja-JP" altLang="en-US" dirty="0" smtClean="0"/>
                  <a:t>変異継承パターンが未知</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全ての継承パターンを等確率で周辺化する推定モデル</a:t>
                </a:r>
                <a:endParaRPr lang="en-US" altLang="ja-JP" dirty="0" smtClean="0"/>
              </a:p>
              <a:p>
                <a:endParaRPr lang="en-US" altLang="ja-JP"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2160590"/>
                <a:ext cx="6717712" cy="3880773"/>
              </a:xfrm>
              <a:blipFill rotWithShape="0">
                <a:blip r:embed="rId2"/>
                <a:stretch>
                  <a:fillRect l="-726" t="-141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202210" y="5492708"/>
            <a:ext cx="6223000" cy="838200"/>
          </a:xfrm>
          <a:prstGeom prst="rect">
            <a:avLst/>
          </a:prstGeom>
        </p:spPr>
      </p:pic>
      <p:cxnSp>
        <p:nvCxnSpPr>
          <p:cNvPr id="7" name="Straight Arrow Connector 6"/>
          <p:cNvCxnSpPr/>
          <p:nvPr/>
        </p:nvCxnSpPr>
        <p:spPr>
          <a:xfrm flipH="1">
            <a:off x="1410962" y="2876424"/>
            <a:ext cx="3045981" cy="165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579698" y="5050395"/>
            <a:ext cx="1005234"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484450" y="4266924"/>
            <a:ext cx="8269969" cy="783471"/>
          </a:xfrm>
          <a:prstGeom prst="rect">
            <a:avLst/>
          </a:prstGeom>
        </p:spPr>
      </p:pic>
    </p:spTree>
    <p:extLst>
      <p:ext uri="{BB962C8B-B14F-4D97-AF65-F5344CB8AC3E}">
        <p14:creationId xmlns:p14="http://schemas.microsoft.com/office/powerpoint/2010/main" val="1578780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2</a:t>
            </a:r>
            <a:r>
              <a:rPr lang="ja-JP" altLang="en-US" dirty="0" smtClean="0"/>
              <a:t>ー</a:t>
            </a:r>
            <a:endParaRPr lang="en-US" dirty="0"/>
          </a:p>
        </p:txBody>
      </p:sp>
      <p:sp>
        <p:nvSpPr>
          <p:cNvPr id="15" name="TextBox 14"/>
          <p:cNvSpPr txBox="1"/>
          <p:nvPr/>
        </p:nvSpPr>
        <p:spPr>
          <a:xfrm>
            <a:off x="1831037" y="54571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890777" y="5472700"/>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mc:Choice xmlns:a14="http://schemas.microsoft.com/office/drawing/2010/main" Requires="a14">
          <p:sp>
            <p:nvSpPr>
              <p:cNvPr id="18" name="TextBox 17"/>
              <p:cNvSpPr txBox="1"/>
              <p:nvPr/>
            </p:nvSpPr>
            <p:spPr>
              <a:xfrm>
                <a:off x="758071" y="5952239"/>
                <a:ext cx="3813929" cy="369332"/>
              </a:xfrm>
              <a:prstGeom prst="rect">
                <a:avLst/>
              </a:prstGeom>
              <a:noFill/>
            </p:spPr>
            <p:txBody>
              <a:bodyPr wrap="none" rtlCol="0">
                <a:spAutoFit/>
              </a:bodyPr>
              <a:lstStyle/>
              <a:p>
                <a:r>
                  <a:rPr lang="ja-JP" altLang="en-US" dirty="0" smtClean="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𝑖</m:t>
                        </m:r>
                      </m:e>
                      <m:sub>
                        <m:r>
                          <a:rPr lang="en-US" altLang="ja-JP" i="1">
                            <a:latin typeface="Cambria Math" charset="0"/>
                          </a:rPr>
                          <m:t>𝑘</m:t>
                        </m:r>
                      </m:sub>
                    </m:sSub>
                  </m:oMath>
                </a14:m>
                <a:endParaRPr lang="en-US" altLang="ja-JP" dirty="0"/>
              </a:p>
            </p:txBody>
          </p:sp>
        </mc:Choice>
        <mc:Fallback>
          <p:sp>
            <p:nvSpPr>
              <p:cNvPr id="18" name="TextBox 17"/>
              <p:cNvSpPr txBox="1">
                <a:spLocks noRot="1" noChangeAspect="1" noMove="1" noResize="1" noEditPoints="1" noAdjustHandles="1" noChangeArrowheads="1" noChangeShapeType="1" noTextEdit="1"/>
              </p:cNvSpPr>
              <p:nvPr/>
            </p:nvSpPr>
            <p:spPr>
              <a:xfrm>
                <a:off x="758071" y="5952239"/>
                <a:ext cx="3813929" cy="369332"/>
              </a:xfrm>
              <a:prstGeom prst="rect">
                <a:avLst/>
              </a:prstGeom>
              <a:blipFill rotWithShape="0">
                <a:blip r:embed="rId2"/>
                <a:stretch>
                  <a:fillRect l="-1278" t="-4918" b="-27869"/>
                </a:stretch>
              </a:blipFill>
            </p:spPr>
            <p:txBody>
              <a:bodyPr/>
              <a:lstStyle/>
              <a:p>
                <a:r>
                  <a:rPr lang="en-US">
                    <a:noFill/>
                  </a:rPr>
                  <a:t> </a:t>
                </a:r>
              </a:p>
            </p:txBody>
          </p:sp>
        </mc:Fallback>
      </mc:AlternateContent>
      <p:sp>
        <p:nvSpPr>
          <p:cNvPr id="19" name="Rectangle 18"/>
          <p:cNvSpPr/>
          <p:nvPr/>
        </p:nvSpPr>
        <p:spPr>
          <a:xfrm>
            <a:off x="4317811" y="5952239"/>
            <a:ext cx="3344185" cy="369332"/>
          </a:xfrm>
          <a:prstGeom prst="rect">
            <a:avLst/>
          </a:prstGeom>
        </p:spPr>
        <p:txBody>
          <a:bodyPr wrap="none">
            <a:spAutoFit/>
          </a:bodyPr>
          <a:lstStyle/>
          <a:p>
            <a:r>
              <a:rPr lang="ja-JP" altLang="en-US" dirty="0"/>
              <a:t>が</a:t>
            </a:r>
            <a:r>
              <a:rPr lang="en-US" altLang="ja-JP" dirty="0"/>
              <a:t>given</a:t>
            </a:r>
            <a:r>
              <a:rPr lang="ja-JP" altLang="en-US" dirty="0"/>
              <a:t>の</a:t>
            </a:r>
            <a:r>
              <a:rPr lang="ja-JP" altLang="en-US" dirty="0" smtClean="0"/>
              <a:t>場合、</a:t>
            </a:r>
            <a:r>
              <a:rPr lang="en-US" altLang="ja-JP" dirty="0" err="1" smtClean="0"/>
              <a:t>t,n</a:t>
            </a:r>
            <a:r>
              <a:rPr lang="ja-JP" altLang="en-US" dirty="0" smtClean="0"/>
              <a:t>は推定可能</a:t>
            </a:r>
            <a:endParaRPr lang="en-US" dirty="0"/>
          </a:p>
        </p:txBody>
      </p:sp>
      <p:sp>
        <p:nvSpPr>
          <p:cNvPr id="2" name="Content Placeholder 1"/>
          <p:cNvSpPr>
            <a:spLocks noGrp="1"/>
          </p:cNvSpPr>
          <p:nvPr>
            <p:ph idx="1"/>
          </p:nvPr>
        </p:nvSpPr>
        <p:spPr/>
        <p:txBody>
          <a:bodyPr/>
          <a:lstStyle/>
          <a:p>
            <a:endParaRPr lang="en-US" dirty="0"/>
          </a:p>
        </p:txBody>
      </p:sp>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2" y="1762938"/>
            <a:ext cx="3694534" cy="369453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916" y="1762938"/>
            <a:ext cx="3694254" cy="3694254"/>
          </a:xfrm>
          <a:prstGeom prst="rect">
            <a:avLst/>
          </a:prstGeom>
          <a:solidFill>
            <a:schemeClr val="bg1"/>
          </a:solidFill>
        </p:spPr>
      </p:pic>
    </p:spTree>
    <p:extLst>
      <p:ext uri="{BB962C8B-B14F-4D97-AF65-F5344CB8AC3E}">
        <p14:creationId xmlns:p14="http://schemas.microsoft.com/office/powerpoint/2010/main" val="1905101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a:t>
            </a:r>
            <a:r>
              <a:rPr lang="en-US" altLang="ja-JP" dirty="0" smtClean="0"/>
              <a:t>3</a:t>
            </a:r>
            <a:r>
              <a:rPr lang="ja-JP" altLang="en-US" dirty="0" smtClean="0"/>
              <a:t>ー</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ja-JP" altLang="en-US" dirty="0" smtClean="0"/>
                  <a:t>各</a:t>
                </a:r>
                <a:r>
                  <a:rPr lang="en-US" altLang="ja-JP" dirty="0" smtClean="0"/>
                  <a:t>SNV</a:t>
                </a:r>
                <a:r>
                  <a:rPr lang="ja-JP" altLang="en-US" dirty="0" smtClean="0"/>
                  <a:t>について、</a:t>
                </a:r>
                <a:endParaRPr lang="en-US" altLang="ja-JP" dirty="0" smtClean="0"/>
              </a:p>
              <a:p>
                <a:pPr marL="0" indent="0">
                  <a:buNone/>
                </a:pPr>
                <a:r>
                  <a:rPr lang="en-US" dirty="0"/>
                  <a:t>	</a:t>
                </a:r>
                <a:r>
                  <a:rPr lang="ja-JP" altLang="en-US" dirty="0">
                    <a:solidFill>
                      <a:schemeClr val="accent2"/>
                    </a:solidFill>
                  </a:rPr>
                  <a:t>変異が最初に導入された部分型</a:t>
                </a:r>
                <a:r>
                  <a:rPr lang="en-US" altLang="ja-JP" dirty="0">
                    <a:solidFill>
                      <a:schemeClr val="accent2"/>
                    </a:solidFill>
                  </a:rPr>
                  <a:t> </a:t>
                </a:r>
                <a14:m>
                  <m:oMath xmlns:m="http://schemas.openxmlformats.org/officeDocument/2006/math">
                    <m:sSub>
                      <m:sSubPr>
                        <m:ctrlPr>
                          <a:rPr lang="en-US" altLang="ja-JP" i="1">
                            <a:solidFill>
                              <a:schemeClr val="accent2"/>
                            </a:solidFill>
                            <a:latin typeface="Cambria Math" charset="0"/>
                          </a:rPr>
                        </m:ctrlPr>
                      </m:sSubPr>
                      <m:e>
                        <m:r>
                          <a:rPr lang="en-US" altLang="ja-JP" i="1">
                            <a:solidFill>
                              <a:schemeClr val="accent2"/>
                            </a:solidFill>
                            <a:latin typeface="Cambria Math" charset="0"/>
                          </a:rPr>
                          <m:t>𝑖</m:t>
                        </m:r>
                      </m:e>
                      <m:sub>
                        <m:r>
                          <a:rPr lang="en-US" altLang="ja-JP" i="1">
                            <a:solidFill>
                              <a:schemeClr val="accent2"/>
                            </a:solidFill>
                            <a:latin typeface="Cambria Math" charset="0"/>
                          </a:rPr>
                          <m:t>𝑘</m:t>
                        </m:r>
                      </m:sub>
                    </m:sSub>
                  </m:oMath>
                </a14:m>
                <a:endParaRPr lang="en-US" dirty="0" smtClean="0"/>
              </a:p>
              <a:p>
                <a:pPr marL="0" indent="0">
                  <a:buNone/>
                </a:pPr>
                <a:r>
                  <a:rPr lang="ja-JP" altLang="en-US" dirty="0" smtClean="0"/>
                  <a:t>が未知の場合に、</a:t>
                </a:r>
                <a:r>
                  <a:rPr lang="ja-JP" altLang="en-US" dirty="0"/>
                  <a:t>誕生時刻</a:t>
                </a:r>
                <a14:m>
                  <m:oMath xmlns:m="http://schemas.openxmlformats.org/officeDocument/2006/math">
                    <m:r>
                      <a:rPr lang="en-US" altLang="ja-JP" i="1">
                        <a:latin typeface="Cambria Math" charset="0"/>
                      </a:rPr>
                      <m:t>𝑡</m:t>
                    </m:r>
                  </m:oMath>
                </a14:m>
                <a:r>
                  <a:rPr lang="en-US" dirty="0"/>
                  <a:t>, </a:t>
                </a:r>
                <a:r>
                  <a:rPr lang="ja-JP" altLang="en-US" dirty="0"/>
                  <a:t>構成比</a:t>
                </a:r>
                <a14:m>
                  <m:oMath xmlns:m="http://schemas.openxmlformats.org/officeDocument/2006/math">
                    <m:r>
                      <a:rPr lang="en-US" altLang="ja-JP" i="1">
                        <a:latin typeface="Cambria Math" charset="0"/>
                      </a:rPr>
                      <m:t>𝑛</m:t>
                    </m:r>
                  </m:oMath>
                </a14:m>
                <a:r>
                  <a:rPr lang="ja-JP" altLang="en-US" dirty="0"/>
                  <a:t>を推定できる</a:t>
                </a:r>
                <a:r>
                  <a:rPr lang="ja-JP" altLang="en-US" dirty="0" smtClean="0"/>
                  <a:t>か</a:t>
                </a:r>
                <a:endParaRPr lang="en-US" altLang="ja-JP" dirty="0" smtClean="0"/>
              </a:p>
              <a:p>
                <a:r>
                  <a:rPr lang="ja-JP" altLang="en-US" dirty="0" smtClean="0"/>
                  <a:t>全ての部分型を等確率で周辺化する推定モデル</a:t>
                </a:r>
                <a:endParaRPr lang="en-US" altLang="ja-JP" dirty="0" smtClean="0"/>
              </a:p>
              <a:p>
                <a:pPr marL="0" indent="0">
                  <a:buNone/>
                </a:pPr>
                <a:endParaRPr lang="en-US" altLang="ja-JP" dirty="0" smtClean="0"/>
              </a:p>
              <a:p>
                <a:pPr marL="0" indent="0">
                  <a:buNone/>
                </a:pPr>
                <a:endParaRPr lang="en-US" altLang="ja-JP"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8" t="-141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36006" y="3812865"/>
            <a:ext cx="7733038" cy="693839"/>
          </a:xfrm>
          <a:prstGeom prst="rect">
            <a:avLst/>
          </a:prstGeom>
        </p:spPr>
      </p:pic>
      <p:pic>
        <p:nvPicPr>
          <p:cNvPr id="5" name="Picture 4"/>
          <p:cNvPicPr>
            <a:picLocks noChangeAspect="1"/>
          </p:cNvPicPr>
          <p:nvPr/>
        </p:nvPicPr>
        <p:blipFill>
          <a:blip r:embed="rId4"/>
          <a:stretch>
            <a:fillRect/>
          </a:stretch>
        </p:blipFill>
        <p:spPr>
          <a:xfrm>
            <a:off x="1323407" y="4736894"/>
            <a:ext cx="5867400" cy="838200"/>
          </a:xfrm>
          <a:prstGeom prst="rect">
            <a:avLst/>
          </a:prstGeom>
        </p:spPr>
      </p:pic>
      <p:cxnSp>
        <p:nvCxnSpPr>
          <p:cNvPr id="6" name="Straight Connector 5"/>
          <p:cNvCxnSpPr/>
          <p:nvPr/>
        </p:nvCxnSpPr>
        <p:spPr>
          <a:xfrm flipV="1">
            <a:off x="2101304" y="4506704"/>
            <a:ext cx="599507" cy="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081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09599" y="1482248"/>
            <a:ext cx="6347714" cy="4918552"/>
          </a:xfrm>
        </p:spPr>
        <p:txBody>
          <a:bodyPr>
            <a:normAutofit fontScale="47500" lnSpcReduction="20000"/>
          </a:bodyPr>
          <a:lstStyle/>
          <a:p>
            <a:pPr marL="285750" indent="-285750">
              <a:buFont typeface="Wingdings" charset="2"/>
              <a:buChar char="Ø"/>
            </a:pPr>
            <a:r>
              <a:rPr lang="en-US" sz="2200" dirty="0">
                <a:solidFill>
                  <a:srgbClr val="90C226"/>
                </a:solidFill>
                <a:latin typeface="Trebuchet MS" charset="0"/>
              </a:rPr>
              <a:t>Introduction</a:t>
            </a:r>
          </a:p>
          <a:p>
            <a:pPr lvl="1"/>
            <a:r>
              <a:rPr lang="en-US" sz="2200" dirty="0">
                <a:latin typeface="Trebuchet MS" charset="0"/>
              </a:rPr>
              <a:t>Clonal evolution of tumor cell population</a:t>
            </a:r>
          </a:p>
          <a:p>
            <a:pPr lvl="1"/>
            <a:r>
              <a:rPr lang="en-US" sz="2200" dirty="0">
                <a:latin typeface="Trebuchet MS" charset="0"/>
              </a:rPr>
              <a:t>Importance of clonal evolution</a:t>
            </a:r>
          </a:p>
          <a:p>
            <a:pPr lvl="1"/>
            <a:r>
              <a:rPr lang="en-US" sz="2200" dirty="0">
                <a:latin typeface="Trebuchet MS" charset="0"/>
              </a:rPr>
              <a:t>Purpose</a:t>
            </a:r>
          </a:p>
          <a:p>
            <a:pPr lvl="1"/>
            <a:r>
              <a:rPr lang="en-US" sz="2200" dirty="0">
                <a:latin typeface="Trebuchet MS" charset="0"/>
              </a:rPr>
              <a:t>Problem</a:t>
            </a:r>
          </a:p>
          <a:p>
            <a:pPr lvl="1"/>
            <a:r>
              <a:rPr lang="en-US" sz="2200" dirty="0">
                <a:latin typeface="Trebuchet MS" charset="0"/>
              </a:rPr>
              <a:t>Preceding studies</a:t>
            </a:r>
          </a:p>
          <a:p>
            <a:pPr lvl="1"/>
            <a:endParaRPr lang="en-US" sz="2200" dirty="0">
              <a:latin typeface="Trebuchet MS" charset="0"/>
            </a:endParaRPr>
          </a:p>
          <a:p>
            <a:pPr marL="285750" indent="-285750">
              <a:buFont typeface="Wingdings" charset="2"/>
              <a:buChar char="Ø"/>
            </a:pPr>
            <a:r>
              <a:rPr lang="en-US" sz="2200" dirty="0" smtClean="0">
                <a:solidFill>
                  <a:srgbClr val="90C226"/>
                </a:solidFill>
                <a:latin typeface="Trebuchet MS" charset="0"/>
              </a:rPr>
              <a:t>Methods</a:t>
            </a:r>
          </a:p>
          <a:p>
            <a:pPr lvl="1"/>
            <a:r>
              <a:rPr lang="en-US" sz="2200" dirty="0" smtClean="0">
                <a:latin typeface="Trebuchet MS" charset="0"/>
              </a:rPr>
              <a:t>Wright-Fisher model</a:t>
            </a:r>
            <a:endParaRPr lang="en-US" sz="2200" dirty="0">
              <a:latin typeface="Trebuchet MS" charset="0"/>
            </a:endParaRPr>
          </a:p>
          <a:p>
            <a:pPr lvl="1"/>
            <a:r>
              <a:rPr lang="ja-JP" altLang="en-US" sz="2200" dirty="0" smtClean="0">
                <a:latin typeface="Trebuchet MS" charset="0"/>
              </a:rPr>
              <a:t>部分型誕生時刻と変異アレル頻度分布</a:t>
            </a:r>
            <a:endParaRPr lang="en-US" sz="2200" dirty="0">
              <a:latin typeface="Trebuchet MS" charset="0"/>
            </a:endParaRPr>
          </a:p>
          <a:p>
            <a:pPr lvl="1"/>
            <a:r>
              <a:rPr lang="ja-JP" altLang="en-US" sz="2200" dirty="0" smtClean="0">
                <a:latin typeface="Trebuchet MS" charset="0"/>
              </a:rPr>
              <a:t>バルクシーケンシング</a:t>
            </a:r>
            <a:endParaRPr lang="en-US" sz="2200" dirty="0">
              <a:latin typeface="Trebuchet MS" charset="0"/>
            </a:endParaRPr>
          </a:p>
          <a:p>
            <a:pPr lvl="1"/>
            <a:r>
              <a:rPr lang="ja-JP" altLang="en-US" sz="2200" dirty="0" smtClean="0">
                <a:latin typeface="Trebuchet MS" charset="0"/>
              </a:rPr>
              <a:t>誕生時刻</a:t>
            </a:r>
            <a:r>
              <a:rPr lang="en-US" altLang="ja-JP" sz="2200" dirty="0" smtClean="0">
                <a:latin typeface="Trebuchet MS" charset="0"/>
              </a:rPr>
              <a:t>t, </a:t>
            </a:r>
            <a:r>
              <a:rPr lang="ja-JP" altLang="en-US" sz="2200" dirty="0" smtClean="0">
                <a:latin typeface="Trebuchet MS" charset="0"/>
              </a:rPr>
              <a:t>構成比</a:t>
            </a:r>
            <a:r>
              <a:rPr lang="en-US" altLang="ja-JP" sz="2200" dirty="0" smtClean="0">
                <a:latin typeface="Trebuchet MS" charset="0"/>
              </a:rPr>
              <a:t>n</a:t>
            </a:r>
            <a:r>
              <a:rPr lang="ja-JP" altLang="en-US" sz="2200" dirty="0" smtClean="0">
                <a:latin typeface="Trebuchet MS" charset="0"/>
              </a:rPr>
              <a:t>の最尤推定</a:t>
            </a:r>
            <a:endParaRPr lang="en-US" sz="2200" dirty="0">
              <a:latin typeface="Trebuchet MS" charset="0"/>
            </a:endParaRPr>
          </a:p>
          <a:p>
            <a:pPr lvl="1"/>
            <a:r>
              <a:rPr lang="en-US" sz="2200" dirty="0" smtClean="0">
                <a:latin typeface="Trebuchet MS" charset="0"/>
              </a:rPr>
              <a:t>NGS</a:t>
            </a:r>
            <a:r>
              <a:rPr lang="ja-JP" altLang="en-US" sz="2200" dirty="0" smtClean="0">
                <a:latin typeface="Trebuchet MS" charset="0"/>
              </a:rPr>
              <a:t>リードのシミュレーション</a:t>
            </a:r>
            <a:endParaRPr lang="en-US" sz="2200" dirty="0">
              <a:latin typeface="Trebuchet MS" charset="0"/>
            </a:endParaRPr>
          </a:p>
          <a:p>
            <a:pPr marL="285750" indent="-285750">
              <a:buFont typeface="Wingdings" charset="2"/>
              <a:buChar char="Ø"/>
            </a:pPr>
            <a:endParaRPr lang="en-US" sz="2200" dirty="0">
              <a:solidFill>
                <a:srgbClr val="90C226"/>
              </a:solidFill>
              <a:latin typeface="Trebuchet MS" charset="0"/>
            </a:endParaRPr>
          </a:p>
          <a:p>
            <a:pPr marL="285750" indent="-285750">
              <a:buFont typeface="Wingdings" charset="2"/>
              <a:buChar char="Ø"/>
            </a:pPr>
            <a:r>
              <a:rPr lang="en-US" sz="2200" dirty="0">
                <a:solidFill>
                  <a:srgbClr val="90C226"/>
                </a:solidFill>
                <a:latin typeface="Trebuchet MS" charset="0"/>
              </a:rPr>
              <a:t>Results</a:t>
            </a:r>
          </a:p>
          <a:p>
            <a:endParaRPr lang="en-US" sz="2200" dirty="0">
              <a:solidFill>
                <a:srgbClr val="90C226"/>
              </a:solidFill>
              <a:latin typeface="Trebuchet MS" charset="0"/>
            </a:endParaRPr>
          </a:p>
          <a:p>
            <a:pPr marL="285750" indent="-285750">
              <a:buFont typeface="Wingdings" charset="2"/>
              <a:buChar char="Ø"/>
            </a:pPr>
            <a:r>
              <a:rPr lang="en-US" sz="2200" dirty="0">
                <a:solidFill>
                  <a:srgbClr val="90C226"/>
                </a:solidFill>
                <a:latin typeface="Trebuchet MS" charset="0"/>
              </a:rPr>
              <a:t>Conclusions</a:t>
            </a:r>
          </a:p>
          <a:p>
            <a:endParaRPr lang="en-US" sz="2200" dirty="0">
              <a:solidFill>
                <a:srgbClr val="90C226"/>
              </a:solidFill>
              <a:latin typeface="Trebuchet MS" charset="0"/>
            </a:endParaRPr>
          </a:p>
          <a:p>
            <a:pPr marL="285750" indent="-285750">
              <a:buFont typeface="Wingdings" charset="2"/>
              <a:buChar char="Ø"/>
            </a:pPr>
            <a:r>
              <a:rPr lang="en-US" sz="2200" dirty="0">
                <a:solidFill>
                  <a:srgbClr val="90C226"/>
                </a:solidFill>
                <a:latin typeface="Trebuchet MS" charset="0"/>
              </a:rPr>
              <a:t>Future works</a:t>
            </a:r>
          </a:p>
          <a:p>
            <a:endParaRPr lang="en-US" dirty="0"/>
          </a:p>
        </p:txBody>
      </p:sp>
    </p:spTree>
    <p:extLst>
      <p:ext uri="{BB962C8B-B14F-4D97-AF65-F5344CB8AC3E}">
        <p14:creationId xmlns:p14="http://schemas.microsoft.com/office/powerpoint/2010/main" val="955779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3</a:t>
            </a:r>
            <a:r>
              <a:rPr lang="ja-JP" altLang="en-US" dirty="0" smtClean="0"/>
              <a:t>ー</a:t>
            </a:r>
            <a:endParaRPr lang="en-US" dirty="0"/>
          </a:p>
        </p:txBody>
      </p:sp>
      <p:sp>
        <p:nvSpPr>
          <p:cNvPr id="15" name="TextBox 14"/>
          <p:cNvSpPr txBox="1"/>
          <p:nvPr/>
        </p:nvSpPr>
        <p:spPr>
          <a:xfrm>
            <a:off x="1643313" y="45243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729779" y="457023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609599" y="4841851"/>
                <a:ext cx="6554210" cy="1843564"/>
              </a:xfrm>
            </p:spPr>
            <p:txBody>
              <a:bodyPr>
                <a:normAutofit/>
              </a:bodyPr>
              <a:lstStyle/>
              <a:p>
                <a:r>
                  <a:rPr lang="ja-JP" altLang="en-US" dirty="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𝑖</m:t>
                        </m:r>
                      </m:e>
                      <m:sub>
                        <m:r>
                          <a:rPr lang="en-US" altLang="ja-JP" i="1">
                            <a:latin typeface="Cambria Math" charset="0"/>
                          </a:rPr>
                          <m:t>𝑘</m:t>
                        </m:r>
                      </m:sub>
                    </m:sSub>
                  </m:oMath>
                </a14:m>
                <a:r>
                  <a:rPr lang="ja-JP" altLang="en-US" dirty="0"/>
                  <a:t>が未知の場合、</a:t>
                </a:r>
                <a14:m>
                  <m:oMath xmlns:m="http://schemas.openxmlformats.org/officeDocument/2006/math">
                    <m:sSub>
                      <m:sSubPr>
                        <m:ctrlPr>
                          <a:rPr lang="en-US" altLang="ja-JP" i="1">
                            <a:latin typeface="Cambria Math" charset="0"/>
                          </a:rPr>
                        </m:ctrlPr>
                      </m:sSubPr>
                      <m:e>
                        <m:r>
                          <a:rPr lang="en-US" altLang="ja-JP" i="1">
                            <a:latin typeface="Cambria Math" charset="0"/>
                          </a:rPr>
                          <m:t>𝑖</m:t>
                        </m:r>
                      </m:e>
                      <m:sub>
                        <m:r>
                          <a:rPr lang="en-US" altLang="ja-JP" i="1">
                            <a:latin typeface="Cambria Math" charset="0"/>
                          </a:rPr>
                          <m:t>𝑘</m:t>
                        </m:r>
                      </m:sub>
                    </m:sSub>
                  </m:oMath>
                </a14:m>
                <a:r>
                  <a:rPr lang="ja-JP" altLang="en-US" dirty="0"/>
                  <a:t>について周辺化する推定モデルでは、誕生時刻</a:t>
                </a:r>
                <a:r>
                  <a:rPr lang="en-US" altLang="ja-JP" dirty="0"/>
                  <a:t>t</a:t>
                </a:r>
                <a:r>
                  <a:rPr lang="ja-JP" altLang="en-US" dirty="0"/>
                  <a:t>と構成比</a:t>
                </a:r>
                <a:r>
                  <a:rPr lang="en-US" altLang="ja-JP" dirty="0"/>
                  <a:t>n</a:t>
                </a:r>
                <a:r>
                  <a:rPr lang="ja-JP" altLang="en-US" dirty="0"/>
                  <a:t>は推定</a:t>
                </a:r>
                <a:r>
                  <a:rPr lang="ja-JP" altLang="en-US" dirty="0" smtClean="0"/>
                  <a:t>できなかった。</a:t>
                </a:r>
                <a:endParaRPr lang="en-US" altLang="ja-JP" dirty="0" smtClean="0"/>
              </a:p>
              <a:p>
                <a:r>
                  <a:rPr lang="ja-JP" altLang="en-US" dirty="0" smtClean="0"/>
                  <a:t>各</a:t>
                </a:r>
                <a:r>
                  <a:rPr lang="en-US" altLang="ja-JP" dirty="0" smtClean="0"/>
                  <a:t>SNV</a:t>
                </a:r>
                <a:r>
                  <a:rPr lang="ja-JP" altLang="en-US" dirty="0" smtClean="0"/>
                  <a:t>がどの部分型に起因するのかというラベリングが、</a:t>
                </a:r>
                <a:r>
                  <a:rPr lang="ja-JP" altLang="en-US" dirty="0"/>
                  <a:t>誕生時刻</a:t>
                </a:r>
                <a:r>
                  <a:rPr lang="en-US" altLang="ja-JP" dirty="0"/>
                  <a:t>t</a:t>
                </a:r>
                <a:r>
                  <a:rPr lang="ja-JP" altLang="en-US" dirty="0"/>
                  <a:t>と構成比</a:t>
                </a:r>
                <a:r>
                  <a:rPr lang="en-US" altLang="ja-JP" dirty="0" smtClean="0"/>
                  <a:t>n</a:t>
                </a:r>
                <a:r>
                  <a:rPr lang="ja-JP" altLang="en-US" dirty="0" smtClean="0"/>
                  <a:t>の推定において重要。</a:t>
                </a:r>
                <a:endParaRPr lang="en-US" altLang="ja-JP" dirty="0" smtClean="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609599" y="4841851"/>
                <a:ext cx="6554210" cy="1843564"/>
              </a:xfrm>
              <a:blipFill rotWithShape="0">
                <a:blip r:embed="rId2"/>
                <a:stretch>
                  <a:fillRect l="-186" t="-990"/>
                </a:stretch>
              </a:blipFill>
            </p:spPr>
            <p:txBody>
              <a:bodyPr/>
              <a:lstStyle/>
              <a:p>
                <a:r>
                  <a:rPr 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71" y="1729962"/>
            <a:ext cx="2874666" cy="287466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455" y="1712892"/>
            <a:ext cx="2872289" cy="2872289"/>
          </a:xfrm>
          <a:prstGeom prst="rect">
            <a:avLst/>
          </a:prstGeom>
          <a:solidFill>
            <a:schemeClr val="bg1"/>
          </a:solidFill>
        </p:spPr>
      </p:pic>
    </p:spTree>
    <p:extLst>
      <p:ext uri="{BB962C8B-B14F-4D97-AF65-F5344CB8AC3E}">
        <p14:creationId xmlns:p14="http://schemas.microsoft.com/office/powerpoint/2010/main" val="9864501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8" y="2160590"/>
                <a:ext cx="6965993" cy="3880773"/>
              </a:xfrm>
            </p:spPr>
            <p:txBody>
              <a:bodyPr/>
              <a:lstStyle/>
              <a:p>
                <a:r>
                  <a:rPr lang="ja-JP" altLang="en-US" dirty="0" smtClean="0"/>
                  <a:t>前推定手法では、全ての部分型について周辺化していた</a:t>
                </a:r>
                <a:endParaRPr lang="en-US" altLang="ja-JP" dirty="0" smtClean="0"/>
              </a:p>
              <a:p>
                <a:pPr marL="0" indent="0">
                  <a:buNone/>
                </a:pPr>
                <a:r>
                  <a:rPr lang="en-US" altLang="ja-JP" dirty="0"/>
                  <a:t>	</a:t>
                </a:r>
                <a:r>
                  <a:rPr lang="en-US" altLang="ja-JP" dirty="0" smtClean="0"/>
                  <a:t>But </a:t>
                </a:r>
                <a:r>
                  <a:rPr lang="ja-JP" altLang="en-US" dirty="0" smtClean="0"/>
                  <a:t>本来、各</a:t>
                </a:r>
                <a:r>
                  <a:rPr lang="en-US" altLang="ja-JP" dirty="0" smtClean="0"/>
                  <a:t>SNV</a:t>
                </a:r>
                <a:r>
                  <a:rPr lang="ja-JP" altLang="en-US" dirty="0" smtClean="0"/>
                  <a:t>はいずれか</a:t>
                </a:r>
                <a:r>
                  <a:rPr lang="en-US" altLang="ja-JP" dirty="0" smtClean="0"/>
                  <a:t>1</a:t>
                </a:r>
                <a:r>
                  <a:rPr lang="ja-JP" altLang="en-US" dirty="0" smtClean="0"/>
                  <a:t>つの部分型に起因している</a:t>
                </a:r>
                <a:endParaRPr lang="en-US" altLang="ja-JP" dirty="0" smtClean="0"/>
              </a:p>
              <a:p>
                <a:pPr marL="0" indent="0">
                  <a:buNone/>
                </a:pPr>
                <a:r>
                  <a:rPr lang="en-US" dirty="0"/>
                  <a:t>	</a:t>
                </a:r>
                <a:r>
                  <a:rPr lang="ja-JP" altLang="en-US" dirty="0" smtClean="0"/>
                  <a:t>→</a:t>
                </a:r>
                <a:r>
                  <a:rPr lang="en-US" altLang="ja-JP" dirty="0" smtClean="0"/>
                  <a:t> SNV</a:t>
                </a:r>
                <a:r>
                  <a:rPr lang="ja-JP" altLang="en-US" dirty="0" smtClean="0"/>
                  <a:t>が、</a:t>
                </a:r>
                <a:r>
                  <a:rPr lang="en-US" altLang="ja-JP" dirty="0" smtClean="0">
                    <a:solidFill>
                      <a:srgbClr val="C00000"/>
                    </a:solidFill>
                  </a:rPr>
                  <a:t>(</a:t>
                </a:r>
                <a:r>
                  <a:rPr lang="ja-JP" altLang="en-US" dirty="0" smtClean="0">
                    <a:solidFill>
                      <a:srgbClr val="C00000"/>
                    </a:solidFill>
                  </a:rPr>
                  <a:t>正解の部分型</a:t>
                </a:r>
                <a:r>
                  <a:rPr lang="en-US" altLang="ja-JP" dirty="0" smtClean="0">
                    <a:solidFill>
                      <a:srgbClr val="C00000"/>
                    </a:solidFill>
                  </a:rPr>
                  <a:t>1</a:t>
                </a:r>
                <a:r>
                  <a:rPr lang="ja-JP" altLang="en-US" dirty="0" smtClean="0">
                    <a:solidFill>
                      <a:srgbClr val="C00000"/>
                    </a:solidFill>
                  </a:rPr>
                  <a:t>つに起因する確率</a:t>
                </a:r>
                <a:r>
                  <a:rPr lang="en-US" altLang="ja-JP" dirty="0" smtClean="0">
                    <a:solidFill>
                      <a:srgbClr val="C00000"/>
                    </a:solidFill>
                  </a:rPr>
                  <a:t>)</a:t>
                </a:r>
                <a:endParaRPr lang="en-US" altLang="ja-JP" dirty="0">
                  <a:solidFill>
                    <a:srgbClr val="C00000"/>
                  </a:solidFill>
                </a:endParaRPr>
              </a:p>
              <a:p>
                <a:pPr marL="0" indent="0">
                  <a:buNone/>
                </a:pPr>
                <a:r>
                  <a:rPr lang="en-US" altLang="ja-JP" dirty="0" smtClean="0">
                    <a:solidFill>
                      <a:srgbClr val="C00000"/>
                    </a:solidFill>
                  </a:rPr>
                  <a:t>			</a:t>
                </a:r>
                <a14:m>
                  <m:oMath xmlns:m="http://schemas.openxmlformats.org/officeDocument/2006/math">
                    <m:r>
                      <a:rPr lang="hr-HR" altLang="ja-JP" i="1" smtClean="0">
                        <a:solidFill>
                          <a:srgbClr val="C00000"/>
                        </a:solidFill>
                        <a:latin typeface="Cambria Math" charset="0"/>
                        <a:ea typeface="Cambria Math" charset="0"/>
                        <a:cs typeface="Cambria Math" charset="0"/>
                      </a:rPr>
                      <m:t>&lt;</m:t>
                    </m:r>
                  </m:oMath>
                </a14:m>
                <a:r>
                  <a:rPr lang="en-US" altLang="ja-JP" dirty="0" smtClean="0">
                    <a:solidFill>
                      <a:srgbClr val="C00000"/>
                    </a:solidFill>
                  </a:rPr>
                  <a:t> (</a:t>
                </a:r>
                <a:r>
                  <a:rPr lang="ja-JP" altLang="en-US" dirty="0" smtClean="0">
                    <a:solidFill>
                      <a:srgbClr val="C00000"/>
                    </a:solidFill>
                  </a:rPr>
                  <a:t>その他の部分型から満遍なく生じる確率の和</a:t>
                </a:r>
                <a:r>
                  <a:rPr lang="en-US" altLang="ja-JP" dirty="0" smtClean="0">
                    <a:solidFill>
                      <a:srgbClr val="C00000"/>
                    </a:solidFill>
                  </a:rPr>
                  <a:t>)</a:t>
                </a:r>
              </a:p>
              <a:p>
                <a:pPr marL="0" indent="0">
                  <a:buNone/>
                </a:pPr>
                <a:r>
                  <a:rPr lang="en-US" altLang="ja-JP" dirty="0"/>
                  <a:t>	</a:t>
                </a:r>
                <a:r>
                  <a:rPr lang="ja-JP" altLang="en-US" dirty="0" smtClean="0"/>
                  <a:t>となるように</a:t>
                </a:r>
                <a:r>
                  <a:rPr lang="en-US" altLang="ja-JP" dirty="0" smtClean="0"/>
                  <a:t>t</a:t>
                </a:r>
                <a:r>
                  <a:rPr lang="ja-JP" altLang="en-US" dirty="0" smtClean="0"/>
                  <a:t>と</a:t>
                </a:r>
                <a:r>
                  <a:rPr lang="en-US" altLang="ja-JP" dirty="0" smtClean="0"/>
                  <a:t>n</a:t>
                </a:r>
                <a:r>
                  <a:rPr lang="ja-JP" altLang="en-US" dirty="0" smtClean="0"/>
                  <a:t>が推定されてしまう</a:t>
                </a:r>
                <a:endParaRPr lang="en-US" altLang="ja-JP" dirty="0" smtClean="0"/>
              </a:p>
              <a:p>
                <a:r>
                  <a:rPr lang="ja-JP" altLang="en-US" dirty="0" smtClean="0"/>
                  <a:t>確率最大の部分型だけを取る</a:t>
                </a:r>
                <a:endParaRPr lang="en-US" altLang="ja-JP" dirty="0" smtClean="0">
                  <a:solidFill>
                    <a:schemeClr val="tx2"/>
                  </a:solidFill>
                </a:endParaRPr>
              </a:p>
              <a:p>
                <a:endParaRPr lang="en-US" dirty="0">
                  <a:solidFill>
                    <a:schemeClr val="tx2"/>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8" y="2160590"/>
                <a:ext cx="6965993" cy="3880773"/>
              </a:xfrm>
              <a:blipFill rotWithShape="0">
                <a:blip r:embed="rId2"/>
                <a:stretch>
                  <a:fillRect l="-175" t="-471"/>
                </a:stretch>
              </a:blipFill>
            </p:spPr>
            <p:txBody>
              <a:bodyPr/>
              <a:lstStyle/>
              <a:p>
                <a:r>
                  <a:rPr lang="en-US">
                    <a:noFill/>
                  </a:rPr>
                  <a:t> </a:t>
                </a:r>
              </a:p>
            </p:txBody>
          </p:sp>
        </mc:Fallback>
      </mc:AlternateContent>
      <p:sp>
        <p:nvSpPr>
          <p:cNvPr id="4"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4</a:t>
            </a:r>
            <a:r>
              <a:rPr lang="ja-JP" altLang="en-US" dirty="0" smtClean="0"/>
              <a:t>ー</a:t>
            </a:r>
            <a:endParaRPr lang="en-US" dirty="0"/>
          </a:p>
        </p:txBody>
      </p:sp>
      <p:pic>
        <p:nvPicPr>
          <p:cNvPr id="5" name="Picture 4"/>
          <p:cNvPicPr>
            <a:picLocks noChangeAspect="1"/>
          </p:cNvPicPr>
          <p:nvPr/>
        </p:nvPicPr>
        <p:blipFill>
          <a:blip r:embed="rId3"/>
          <a:stretch>
            <a:fillRect/>
          </a:stretch>
        </p:blipFill>
        <p:spPr>
          <a:xfrm>
            <a:off x="609598" y="4596412"/>
            <a:ext cx="7321255" cy="713074"/>
          </a:xfrm>
          <a:prstGeom prst="rect">
            <a:avLst/>
          </a:prstGeom>
        </p:spPr>
      </p:pic>
      <p:pic>
        <p:nvPicPr>
          <p:cNvPr id="6" name="Picture 5"/>
          <p:cNvPicPr>
            <a:picLocks noChangeAspect="1"/>
          </p:cNvPicPr>
          <p:nvPr/>
        </p:nvPicPr>
        <p:blipFill>
          <a:blip r:embed="rId4"/>
          <a:stretch>
            <a:fillRect/>
          </a:stretch>
        </p:blipFill>
        <p:spPr>
          <a:xfrm>
            <a:off x="1295904" y="5370531"/>
            <a:ext cx="5491850" cy="784550"/>
          </a:xfrm>
          <a:prstGeom prst="rect">
            <a:avLst/>
          </a:prstGeom>
        </p:spPr>
      </p:pic>
    </p:spTree>
    <p:extLst>
      <p:ext uri="{BB962C8B-B14F-4D97-AF65-F5344CB8AC3E}">
        <p14:creationId xmlns:p14="http://schemas.microsoft.com/office/powerpoint/2010/main" val="1678981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4</a:t>
            </a:r>
            <a:r>
              <a:rPr lang="ja-JP" altLang="en-US" dirty="0" smtClean="0"/>
              <a:t>ー</a:t>
            </a:r>
            <a:endParaRPr lang="en-US" dirty="0"/>
          </a:p>
        </p:txBody>
      </p:sp>
      <p:sp>
        <p:nvSpPr>
          <p:cNvPr id="15" name="TextBox 14"/>
          <p:cNvSpPr txBox="1"/>
          <p:nvPr/>
        </p:nvSpPr>
        <p:spPr>
          <a:xfrm>
            <a:off x="1643313" y="45243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729779" y="457023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p:sp>
        <p:nvSpPr>
          <p:cNvPr id="2" name="Content Placeholder 1"/>
          <p:cNvSpPr>
            <a:spLocks noGrp="1"/>
          </p:cNvSpPr>
          <p:nvPr>
            <p:ph idx="1"/>
          </p:nvPr>
        </p:nvSpPr>
        <p:spPr>
          <a:xfrm>
            <a:off x="609599" y="4841851"/>
            <a:ext cx="6554210" cy="1843564"/>
          </a:xfrm>
        </p:spPr>
        <p:txBody>
          <a:bodyPr>
            <a:normAutofit lnSpcReduction="10000"/>
          </a:bodyPr>
          <a:lstStyle/>
          <a:p>
            <a:r>
              <a:rPr lang="ja-JP" altLang="en-US" dirty="0" smtClean="0"/>
              <a:t>確率最大の部分型を取っても、</a:t>
            </a:r>
            <a:r>
              <a:rPr lang="ja-JP" altLang="en-US" dirty="0"/>
              <a:t>誕生時刻</a:t>
            </a:r>
            <a:r>
              <a:rPr lang="en-US" altLang="ja-JP" dirty="0"/>
              <a:t>t</a:t>
            </a:r>
            <a:r>
              <a:rPr lang="ja-JP" altLang="en-US" dirty="0"/>
              <a:t>と構成比</a:t>
            </a:r>
            <a:r>
              <a:rPr lang="en-US" altLang="ja-JP" dirty="0"/>
              <a:t>n</a:t>
            </a:r>
            <a:r>
              <a:rPr lang="ja-JP" altLang="en-US" dirty="0"/>
              <a:t>の</a:t>
            </a:r>
            <a:r>
              <a:rPr lang="ja-JP" altLang="en-US" dirty="0" smtClean="0"/>
              <a:t>推定はできなかった。</a:t>
            </a:r>
            <a:endParaRPr lang="en-US" altLang="ja-JP" dirty="0"/>
          </a:p>
          <a:p>
            <a:r>
              <a:rPr lang="ja-JP" altLang="en-US" dirty="0" smtClean="0"/>
              <a:t>確率最大の部分型のラベリングが、部分型</a:t>
            </a:r>
            <a:r>
              <a:rPr lang="en-US" altLang="ja-JP" dirty="0" smtClean="0"/>
              <a:t>3,4</a:t>
            </a:r>
            <a:r>
              <a:rPr lang="ja-JP" altLang="en-US" dirty="0" smtClean="0"/>
              <a:t>の親である部分型</a:t>
            </a:r>
            <a:r>
              <a:rPr lang="en-US" altLang="ja-JP" dirty="0" smtClean="0"/>
              <a:t>1,2</a:t>
            </a:r>
            <a:r>
              <a:rPr lang="ja-JP" altLang="en-US" dirty="0" smtClean="0"/>
              <a:t>に集中</a:t>
            </a:r>
            <a:endParaRPr lang="en-US" altLang="ja-JP" dirty="0" smtClean="0"/>
          </a:p>
          <a:p>
            <a:pPr marL="457200" lvl="1" indent="0">
              <a:buNone/>
            </a:pPr>
            <a:r>
              <a:rPr lang="ja-JP" altLang="en-US" dirty="0" smtClean="0"/>
              <a:t>→本当は部分型</a:t>
            </a:r>
            <a:r>
              <a:rPr lang="en-US" altLang="ja-JP" dirty="0" smtClean="0"/>
              <a:t>3, 4</a:t>
            </a:r>
            <a:r>
              <a:rPr lang="ja-JP" altLang="en-US" dirty="0" smtClean="0"/>
              <a:t>に起因する</a:t>
            </a:r>
            <a:r>
              <a:rPr lang="en-US" altLang="ja-JP" dirty="0" smtClean="0"/>
              <a:t>SNV</a:t>
            </a:r>
            <a:r>
              <a:rPr lang="ja-JP" altLang="en-US" dirty="0" smtClean="0"/>
              <a:t>も、部分型</a:t>
            </a:r>
            <a:r>
              <a:rPr lang="en-US" altLang="ja-JP" dirty="0" smtClean="0"/>
              <a:t>1, 2</a:t>
            </a:r>
            <a:r>
              <a:rPr lang="ja-JP" altLang="en-US" dirty="0" smtClean="0"/>
              <a:t>で生じて部分型</a:t>
            </a:r>
            <a:r>
              <a:rPr lang="en-US" altLang="ja-JP" dirty="0" smtClean="0"/>
              <a:t>3, 4</a:t>
            </a:r>
            <a:r>
              <a:rPr lang="ja-JP" altLang="en-US" dirty="0" smtClean="0"/>
              <a:t>に継承されたものとして推定される傾向</a:t>
            </a:r>
            <a:endParaRPr lang="en-US" altLang="ja-JP" dirty="0" smtClean="0"/>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79" y="1518107"/>
            <a:ext cx="3118703" cy="311870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373" y="1517346"/>
            <a:ext cx="2941436" cy="3119464"/>
          </a:xfrm>
          <a:prstGeom prst="rect">
            <a:avLst/>
          </a:prstGeom>
          <a:solidFill>
            <a:schemeClr val="bg1"/>
          </a:solidFill>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809" y="5161014"/>
            <a:ext cx="1746225" cy="1205238"/>
          </a:xfrm>
          <a:prstGeom prst="rect">
            <a:avLst/>
          </a:prstGeom>
        </p:spPr>
      </p:pic>
    </p:spTree>
    <p:extLst>
      <p:ext uri="{BB962C8B-B14F-4D97-AF65-F5344CB8AC3E}">
        <p14:creationId xmlns:p14="http://schemas.microsoft.com/office/powerpoint/2010/main" val="827796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going (EM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1387563"/>
                <a:ext cx="7002327" cy="3880773"/>
              </a:xfrm>
            </p:spPr>
            <p:txBody>
              <a:bodyPr/>
              <a:lstStyle/>
              <a:p>
                <a:r>
                  <a:rPr lang="ja-JP" altLang="en-US" dirty="0" smtClean="0"/>
                  <a:t>変異コピー率　　　　　　　で隠れ状態</a:t>
                </a:r>
                <a:r>
                  <a:rPr lang="en-US" altLang="ja-JP" dirty="0" smtClean="0"/>
                  <a:t>(</a:t>
                </a:r>
                <a:r>
                  <a:rPr lang="en-US" altLang="ja-JP" dirty="0" err="1" smtClean="0"/>
                  <a:t>n,x</a:t>
                </a:r>
                <a:r>
                  <a:rPr lang="en-US" altLang="ja-JP" dirty="0" smtClean="0"/>
                  <a:t>)</a:t>
                </a:r>
                <a:r>
                  <a:rPr lang="ja-JP" altLang="en-US" dirty="0" smtClean="0"/>
                  <a:t>が縮退しており、同じ</a:t>
                </a:r>
                <a14:m>
                  <m:oMath xmlns:m="http://schemas.openxmlformats.org/officeDocument/2006/math">
                    <m:r>
                      <a:rPr lang="ja-JP" altLang="en-US" i="1" smtClean="0">
                        <a:latin typeface="Cambria Math" charset="0"/>
                        <a:ea typeface="Cambria Math" charset="0"/>
                        <a:cs typeface="Cambria Math" charset="0"/>
                      </a:rPr>
                      <m:t>𝜇</m:t>
                    </m:r>
                  </m:oMath>
                </a14:m>
                <a:r>
                  <a:rPr lang="ja-JP" altLang="en-US" dirty="0" smtClean="0"/>
                  <a:t>を実現する</a:t>
                </a:r>
                <a:r>
                  <a:rPr lang="en-US" altLang="ja-JP" dirty="0" smtClean="0"/>
                  <a:t>(n, x)</a:t>
                </a:r>
                <a:r>
                  <a:rPr lang="ja-JP" altLang="en-US" dirty="0" smtClean="0"/>
                  <a:t>の組が複数存在することが、誕生時刻</a:t>
                </a:r>
                <a:r>
                  <a:rPr lang="en-US" altLang="ja-JP" dirty="0" smtClean="0"/>
                  <a:t>t, </a:t>
                </a:r>
                <a:r>
                  <a:rPr lang="ja-JP" altLang="en-US" dirty="0" smtClean="0"/>
                  <a:t>構成比</a:t>
                </a:r>
                <a:r>
                  <a:rPr lang="en-US" altLang="ja-JP" dirty="0" smtClean="0"/>
                  <a:t>n</a:t>
                </a:r>
                <a:r>
                  <a:rPr lang="ja-JP" altLang="en-US" dirty="0" smtClean="0"/>
                  <a:t>の推定を困難にしている。</a:t>
                </a:r>
                <a:endParaRPr lang="en-US" altLang="ja-JP" dirty="0" smtClean="0"/>
              </a:p>
              <a:p>
                <a:r>
                  <a:rPr lang="ja-JP" altLang="en-US" dirty="0" smtClean="0"/>
                  <a:t>二項分布を用いて、部分型で平均化された</a:t>
                </a:r>
                <a:r>
                  <a:rPr lang="en-US" dirty="0" smtClean="0"/>
                  <a:t>#(Variant reads) / Coverage</a:t>
                </a:r>
                <a:r>
                  <a:rPr lang="ja-JP" altLang="en-US" dirty="0" smtClean="0"/>
                  <a:t>をもとに推定するのではなく、各リードに対して、そのリードがどの部分型から出力されたものかを隠れ状態として、</a:t>
                </a:r>
                <a:r>
                  <a:rPr lang="en-US" altLang="ja-JP" dirty="0" smtClean="0"/>
                  <a:t>EM</a:t>
                </a:r>
                <a:r>
                  <a:rPr lang="ja-JP" altLang="en-US" dirty="0" smtClean="0"/>
                  <a:t>アルゴリズムを用いた推定を行う。</a:t>
                </a:r>
                <a:endParaRPr lang="en-US" altLang="ja-JP" dirty="0" smtClean="0"/>
              </a:p>
              <a:p>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1387563"/>
                <a:ext cx="7002327" cy="3880773"/>
              </a:xfrm>
              <a:blipFill rotWithShape="0">
                <a:blip r:embed="rId2"/>
                <a:stretch>
                  <a:fillRect l="-174" t="-1572" r="-2785"/>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487663" y="1092993"/>
            <a:ext cx="1497106" cy="615997"/>
          </a:xfrm>
          <a:prstGeom prst="rect">
            <a:avLst/>
          </a:prstGeom>
        </p:spPr>
      </p:pic>
      <p:cxnSp>
        <p:nvCxnSpPr>
          <p:cNvPr id="9" name="Straight Arrow Connector 8"/>
          <p:cNvCxnSpPr/>
          <p:nvPr/>
        </p:nvCxnSpPr>
        <p:spPr>
          <a:xfrm flipH="1">
            <a:off x="3294273" y="3736401"/>
            <a:ext cx="9939" cy="21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133924" y="3735766"/>
            <a:ext cx="223267" cy="214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2344418" y="3428624"/>
                <a:ext cx="1587358" cy="307777"/>
              </a:xfrm>
              <a:prstGeom prst="rect">
                <a:avLst/>
              </a:prstGeom>
              <a:noFill/>
            </p:spPr>
            <p:txBody>
              <a:bodyPr wrap="none" rtlCol="0">
                <a:spAutoFit/>
              </a:bodyPr>
              <a:lstStyle/>
              <a:p>
                <a:r>
                  <a:rPr lang="ja-JP" altLang="en-US" sz="1400" dirty="0" smtClean="0">
                    <a:solidFill>
                      <a:srgbClr val="0070C0"/>
                    </a:solidFill>
                  </a:rPr>
                  <a:t>部分型</a:t>
                </a:r>
                <a14:m>
                  <m:oMath xmlns:m="http://schemas.openxmlformats.org/officeDocument/2006/math">
                    <m:sSub>
                      <m:sSubPr>
                        <m:ctrlPr>
                          <a:rPr lang="en-US" altLang="ja-JP" sz="1400" i="1" smtClean="0">
                            <a:solidFill>
                              <a:srgbClr val="0070C0"/>
                            </a:solidFill>
                            <a:latin typeface="Cambria Math" charset="0"/>
                          </a:rPr>
                        </m:ctrlPr>
                      </m:sSubPr>
                      <m:e>
                        <m:r>
                          <a:rPr lang="en-US" altLang="ja-JP" sz="1400" b="0" i="1" smtClean="0">
                            <a:solidFill>
                              <a:srgbClr val="0070C0"/>
                            </a:solidFill>
                            <a:latin typeface="Cambria Math" charset="0"/>
                          </a:rPr>
                          <m:t>𝑖</m:t>
                        </m:r>
                      </m:e>
                      <m:sub>
                        <m:r>
                          <a:rPr lang="en-US" altLang="ja-JP" sz="1400" b="0" i="1" smtClean="0">
                            <a:solidFill>
                              <a:srgbClr val="0070C0"/>
                            </a:solidFill>
                            <a:latin typeface="Cambria Math" charset="0"/>
                          </a:rPr>
                          <m:t>𝑘</m:t>
                        </m:r>
                      </m:sub>
                    </m:sSub>
                  </m:oMath>
                </a14:m>
                <a:r>
                  <a:rPr lang="ja-JP" altLang="en-US" sz="1400" dirty="0" smtClean="0">
                    <a:solidFill>
                      <a:srgbClr val="0070C0"/>
                    </a:solidFill>
                  </a:rPr>
                  <a:t>の変異率</a:t>
                </a:r>
                <a:endParaRPr lang="en-US" sz="1400" dirty="0">
                  <a:solidFill>
                    <a:srgbClr val="0070C0"/>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2344418" y="3428624"/>
                <a:ext cx="1587358" cy="307777"/>
              </a:xfrm>
              <a:prstGeom prst="rect">
                <a:avLst/>
              </a:prstGeom>
              <a:blipFill rotWithShape="0">
                <a:blip r:embed="rId4"/>
                <a:stretch>
                  <a:fillRect l="-1154" b="-215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986900" y="3428624"/>
                <a:ext cx="2664576" cy="307777"/>
              </a:xfrm>
              <a:prstGeom prst="rect">
                <a:avLst/>
              </a:prstGeom>
              <a:noFill/>
            </p:spPr>
            <p:txBody>
              <a:bodyPr wrap="none" rtlCol="0">
                <a:spAutoFit/>
              </a:bodyPr>
              <a:lstStyle/>
              <a:p>
                <a:r>
                  <a:rPr lang="ja-JP" altLang="en-US" sz="1400" dirty="0" smtClean="0">
                    <a:solidFill>
                      <a:srgbClr val="0070C0"/>
                    </a:solidFill>
                  </a:rPr>
                  <a:t>部分型</a:t>
                </a:r>
                <a14:m>
                  <m:oMath xmlns:m="http://schemas.openxmlformats.org/officeDocument/2006/math">
                    <m:sSub>
                      <m:sSubPr>
                        <m:ctrlPr>
                          <a:rPr lang="en-US" altLang="ja-JP" sz="1400" i="1" smtClean="0">
                            <a:solidFill>
                              <a:srgbClr val="0070C0"/>
                            </a:solidFill>
                            <a:latin typeface="Cambria Math" charset="0"/>
                          </a:rPr>
                        </m:ctrlPr>
                      </m:sSubPr>
                      <m:e>
                        <m:r>
                          <a:rPr lang="en-US" altLang="ja-JP" sz="1400" b="0" i="1" smtClean="0">
                            <a:solidFill>
                              <a:srgbClr val="0070C0"/>
                            </a:solidFill>
                            <a:latin typeface="Cambria Math" charset="0"/>
                          </a:rPr>
                          <m:t>𝑖</m:t>
                        </m:r>
                      </m:e>
                      <m:sub>
                        <m:r>
                          <a:rPr lang="en-US" altLang="ja-JP" sz="1400" b="0" i="1" smtClean="0">
                            <a:solidFill>
                              <a:srgbClr val="0070C0"/>
                            </a:solidFill>
                            <a:latin typeface="Cambria Math" charset="0"/>
                          </a:rPr>
                          <m:t>𝑘</m:t>
                        </m:r>
                      </m:sub>
                    </m:sSub>
                  </m:oMath>
                </a14:m>
                <a:r>
                  <a:rPr lang="ja-JP" altLang="en-US" sz="1400" dirty="0" smtClean="0">
                    <a:solidFill>
                      <a:srgbClr val="0070C0"/>
                    </a:solidFill>
                  </a:rPr>
                  <a:t>の変異の継承パターン</a:t>
                </a:r>
                <a:endParaRPr lang="en-US" sz="1400" dirty="0">
                  <a:solidFill>
                    <a:srgbClr val="0070C0"/>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3986900" y="3428624"/>
                <a:ext cx="2664576" cy="307777"/>
              </a:xfrm>
              <a:prstGeom prst="rect">
                <a:avLst/>
              </a:prstGeom>
              <a:blipFill rotWithShape="0">
                <a:blip r:embed="rId5"/>
                <a:stretch>
                  <a:fillRect l="-686" b="-21569"/>
                </a:stretch>
              </a:blipFill>
            </p:spPr>
            <p:txBody>
              <a:bodyPr/>
              <a:lstStyle/>
              <a:p>
                <a:r>
                  <a:rPr lang="en-US">
                    <a:noFill/>
                  </a:rPr>
                  <a:t> </a:t>
                </a:r>
              </a:p>
            </p:txBody>
          </p:sp>
        </mc:Fallback>
      </mc:AlternateContent>
      <p:sp>
        <p:nvSpPr>
          <p:cNvPr id="14" name="TextBox 13"/>
          <p:cNvSpPr txBox="1"/>
          <p:nvPr/>
        </p:nvSpPr>
        <p:spPr>
          <a:xfrm>
            <a:off x="896126" y="5476942"/>
            <a:ext cx="2887329" cy="369332"/>
          </a:xfrm>
          <a:prstGeom prst="rect">
            <a:avLst/>
          </a:prstGeom>
          <a:noFill/>
        </p:spPr>
        <p:txBody>
          <a:bodyPr wrap="none" rtlCol="0">
            <a:spAutoFit/>
          </a:bodyPr>
          <a:lstStyle/>
          <a:p>
            <a:r>
              <a:rPr lang="ja-JP" altLang="en-US" dirty="0" smtClean="0"/>
              <a:t>各</a:t>
            </a:r>
            <a:r>
              <a:rPr lang="en-US" altLang="ja-JP" dirty="0" smtClean="0"/>
              <a:t>SNV</a:t>
            </a:r>
            <a:r>
              <a:rPr lang="ja-JP" altLang="en-US" dirty="0" smtClean="0"/>
              <a:t>について、隠れ状態</a:t>
            </a:r>
            <a:endParaRPr lang="en-US" dirty="0"/>
          </a:p>
        </p:txBody>
      </p:sp>
      <p:pic>
        <p:nvPicPr>
          <p:cNvPr id="15" name="Picture 14"/>
          <p:cNvPicPr>
            <a:picLocks noChangeAspect="1"/>
          </p:cNvPicPr>
          <p:nvPr/>
        </p:nvPicPr>
        <p:blipFill>
          <a:blip r:embed="rId6"/>
          <a:stretch>
            <a:fillRect/>
          </a:stretch>
        </p:blipFill>
        <p:spPr>
          <a:xfrm>
            <a:off x="3984769" y="5284557"/>
            <a:ext cx="3289300" cy="787400"/>
          </a:xfrm>
          <a:prstGeom prst="rect">
            <a:avLst/>
          </a:prstGeom>
        </p:spPr>
      </p:pic>
      <p:cxnSp>
        <p:nvCxnSpPr>
          <p:cNvPr id="18" name="Straight Arrow Connector 17"/>
          <p:cNvCxnSpPr/>
          <p:nvPr/>
        </p:nvCxnSpPr>
        <p:spPr>
          <a:xfrm flipH="1">
            <a:off x="5187278" y="3735766"/>
            <a:ext cx="1802245" cy="24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6558747" y="3445479"/>
                <a:ext cx="2313842" cy="307777"/>
              </a:xfrm>
              <a:prstGeom prst="rect">
                <a:avLst/>
              </a:prstGeom>
              <a:solidFill>
                <a:schemeClr val="bg1"/>
              </a:solidFill>
            </p:spPr>
            <p:txBody>
              <a:bodyPr wrap="square" rtlCol="0">
                <a:spAutoFit/>
              </a:bodyPr>
              <a:lstStyle/>
              <a:p>
                <a:r>
                  <a:rPr lang="ja-JP" altLang="en-US" sz="1400" dirty="0" smtClean="0">
                    <a:solidFill>
                      <a:srgbClr val="0070C0"/>
                    </a:solidFill>
                  </a:rPr>
                  <a:t>部分型</a:t>
                </a:r>
                <a14:m>
                  <m:oMath xmlns:m="http://schemas.openxmlformats.org/officeDocument/2006/math">
                    <m:sSub>
                      <m:sSubPr>
                        <m:ctrlPr>
                          <a:rPr lang="en-US" altLang="ja-JP" sz="1400" i="1" smtClean="0">
                            <a:solidFill>
                              <a:srgbClr val="0070C0"/>
                            </a:solidFill>
                            <a:latin typeface="Cambria Math" charset="0"/>
                          </a:rPr>
                        </m:ctrlPr>
                      </m:sSubPr>
                      <m:e>
                        <m:r>
                          <a:rPr lang="en-US" altLang="ja-JP" sz="1400" b="0" i="1" smtClean="0">
                            <a:solidFill>
                              <a:srgbClr val="0070C0"/>
                            </a:solidFill>
                            <a:latin typeface="Cambria Math" charset="0"/>
                          </a:rPr>
                          <m:t>𝑖</m:t>
                        </m:r>
                      </m:e>
                      <m:sub>
                        <m:r>
                          <a:rPr lang="en-US" altLang="ja-JP" sz="1400" b="0" i="1" smtClean="0">
                            <a:solidFill>
                              <a:srgbClr val="0070C0"/>
                            </a:solidFill>
                            <a:latin typeface="Cambria Math" charset="0"/>
                          </a:rPr>
                          <m:t>𝑘</m:t>
                        </m:r>
                      </m:sub>
                    </m:sSub>
                  </m:oMath>
                </a14:m>
                <a:r>
                  <a:rPr lang="ja-JP" altLang="en-US" sz="1400" dirty="0" smtClean="0">
                    <a:solidFill>
                      <a:srgbClr val="0070C0"/>
                    </a:solidFill>
                  </a:rPr>
                  <a:t>の変異アレル頻度</a:t>
                </a:r>
                <a:endParaRPr lang="en-US" sz="1400" dirty="0">
                  <a:solidFill>
                    <a:srgbClr val="0070C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6558747" y="3445479"/>
                <a:ext cx="2313842" cy="307777"/>
              </a:xfrm>
              <a:prstGeom prst="rect">
                <a:avLst/>
              </a:prstGeom>
              <a:blipFill rotWithShape="0">
                <a:blip r:embed="rId7"/>
                <a:stretch>
                  <a:fillRect l="-792" t="-1961" b="-21569"/>
                </a:stretch>
              </a:blipFill>
            </p:spPr>
            <p:txBody>
              <a:bodyPr/>
              <a:lstStyle/>
              <a:p>
                <a:r>
                  <a:rPr lang="en-US">
                    <a:noFill/>
                  </a:rPr>
                  <a:t> </a:t>
                </a:r>
              </a:p>
            </p:txBody>
          </p:sp>
        </mc:Fallback>
      </mc:AlternateContent>
      <p:cxnSp>
        <p:nvCxnSpPr>
          <p:cNvPr id="21" name="Straight Arrow Connector 20"/>
          <p:cNvCxnSpPr/>
          <p:nvPr/>
        </p:nvCxnSpPr>
        <p:spPr>
          <a:xfrm flipV="1">
            <a:off x="5878312" y="6005275"/>
            <a:ext cx="4746" cy="230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49568" y="6320202"/>
            <a:ext cx="2366047" cy="523220"/>
          </a:xfrm>
          <a:prstGeom prst="rect">
            <a:avLst/>
          </a:prstGeom>
          <a:solidFill>
            <a:schemeClr val="bg1"/>
          </a:solidFill>
        </p:spPr>
        <p:txBody>
          <a:bodyPr wrap="square" rtlCol="0">
            <a:spAutoFit/>
          </a:bodyPr>
          <a:lstStyle/>
          <a:p>
            <a:r>
              <a:rPr lang="ja-JP" altLang="en-US" sz="1400" dirty="0" smtClean="0">
                <a:solidFill>
                  <a:srgbClr val="0070C0"/>
                </a:solidFill>
              </a:rPr>
              <a:t>各リードがどの部分型から出力されたか</a:t>
            </a:r>
            <a:endParaRPr lang="en-US" sz="1400" dirty="0">
              <a:solidFill>
                <a:srgbClr val="0070C0"/>
              </a:solidFill>
            </a:endParaRPr>
          </a:p>
        </p:txBody>
      </p:sp>
      <p:pic>
        <p:nvPicPr>
          <p:cNvPr id="25" name="Picture 24"/>
          <p:cNvPicPr>
            <a:picLocks noChangeAspect="1"/>
          </p:cNvPicPr>
          <p:nvPr/>
        </p:nvPicPr>
        <p:blipFill>
          <a:blip r:embed="rId8"/>
          <a:stretch>
            <a:fillRect/>
          </a:stretch>
        </p:blipFill>
        <p:spPr>
          <a:xfrm>
            <a:off x="1087833" y="3759747"/>
            <a:ext cx="6547956" cy="1519835"/>
          </a:xfrm>
          <a:prstGeom prst="rect">
            <a:avLst/>
          </a:prstGeom>
        </p:spPr>
      </p:pic>
      <p:pic>
        <p:nvPicPr>
          <p:cNvPr id="26" name="Picture 25"/>
          <p:cNvPicPr>
            <a:picLocks noChangeAspect="1"/>
          </p:cNvPicPr>
          <p:nvPr/>
        </p:nvPicPr>
        <p:blipFill>
          <a:blip r:embed="rId9"/>
          <a:stretch>
            <a:fillRect/>
          </a:stretch>
        </p:blipFill>
        <p:spPr>
          <a:xfrm>
            <a:off x="701866" y="3603520"/>
            <a:ext cx="1402039" cy="312454"/>
          </a:xfrm>
          <a:prstGeom prst="rect">
            <a:avLst/>
          </a:prstGeom>
        </p:spPr>
      </p:pic>
    </p:spTree>
    <p:extLst>
      <p:ext uri="{BB962C8B-B14F-4D97-AF65-F5344CB8AC3E}">
        <p14:creationId xmlns:p14="http://schemas.microsoft.com/office/powerpoint/2010/main" val="14050236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03200" y="1581421"/>
            <a:ext cx="6348413" cy="1181885"/>
          </a:xfrm>
          <a:prstGeom prst="rect">
            <a:avLst/>
          </a:prstGeom>
        </p:spPr>
      </p:pic>
      <p:sp>
        <p:nvSpPr>
          <p:cNvPr id="4" name="Title 1"/>
          <p:cNvSpPr>
            <a:spLocks noGrp="1"/>
          </p:cNvSpPr>
          <p:nvPr>
            <p:ph type="title"/>
          </p:nvPr>
        </p:nvSpPr>
        <p:spPr/>
        <p:txBody>
          <a:bodyPr/>
          <a:lstStyle/>
          <a:p>
            <a:r>
              <a:rPr lang="en-US" dirty="0" smtClean="0"/>
              <a:t>On going (EM algorithm)</a:t>
            </a:r>
            <a:endParaRPr lang="en-US" dirty="0"/>
          </a:p>
        </p:txBody>
      </p:sp>
      <p:sp>
        <p:nvSpPr>
          <p:cNvPr id="10" name="TextBox 9"/>
          <p:cNvSpPr txBox="1"/>
          <p:nvPr/>
        </p:nvSpPr>
        <p:spPr>
          <a:xfrm>
            <a:off x="203200" y="1237613"/>
            <a:ext cx="3289300" cy="369332"/>
          </a:xfrm>
          <a:prstGeom prst="rect">
            <a:avLst/>
          </a:prstGeom>
          <a:noFill/>
        </p:spPr>
        <p:txBody>
          <a:bodyPr wrap="square" rtlCol="0">
            <a:spAutoFit/>
          </a:bodyPr>
          <a:lstStyle/>
          <a:p>
            <a:r>
              <a:rPr lang="ja-JP" altLang="en-US" dirty="0" smtClean="0">
                <a:solidFill>
                  <a:srgbClr val="0070C0"/>
                </a:solidFill>
              </a:rPr>
              <a:t>リードと隠れ状態の同時確率</a:t>
            </a:r>
            <a:endParaRPr lang="en-US" dirty="0">
              <a:solidFill>
                <a:srgbClr val="0070C0"/>
              </a:solidFill>
            </a:endParaRPr>
          </a:p>
        </p:txBody>
      </p:sp>
      <p:sp>
        <p:nvSpPr>
          <p:cNvPr id="11" name="Rectangle 10"/>
          <p:cNvSpPr/>
          <p:nvPr/>
        </p:nvSpPr>
        <p:spPr>
          <a:xfrm>
            <a:off x="191919" y="2913155"/>
            <a:ext cx="2031325" cy="369332"/>
          </a:xfrm>
          <a:prstGeom prst="rect">
            <a:avLst/>
          </a:prstGeom>
        </p:spPr>
        <p:txBody>
          <a:bodyPr wrap="none">
            <a:spAutoFit/>
          </a:bodyPr>
          <a:lstStyle/>
          <a:p>
            <a:r>
              <a:rPr lang="ja-JP" altLang="en-US" dirty="0" smtClean="0">
                <a:solidFill>
                  <a:srgbClr val="0070C0"/>
                </a:solidFill>
              </a:rPr>
              <a:t>隠れ</a:t>
            </a:r>
            <a:r>
              <a:rPr lang="ja-JP" altLang="en-US" dirty="0">
                <a:solidFill>
                  <a:srgbClr val="0070C0"/>
                </a:solidFill>
              </a:rPr>
              <a:t>状態</a:t>
            </a:r>
            <a:r>
              <a:rPr lang="ja-JP" altLang="en-US" dirty="0" smtClean="0">
                <a:solidFill>
                  <a:srgbClr val="0070C0"/>
                </a:solidFill>
              </a:rPr>
              <a:t>の負担率</a:t>
            </a:r>
            <a:endParaRPr lang="en-US" dirty="0">
              <a:solidFill>
                <a:srgbClr val="0070C0"/>
              </a:solidFill>
            </a:endParaRPr>
          </a:p>
        </p:txBody>
      </p:sp>
      <p:pic>
        <p:nvPicPr>
          <p:cNvPr id="12" name="Picture 11"/>
          <p:cNvPicPr>
            <a:picLocks noChangeAspect="1"/>
          </p:cNvPicPr>
          <p:nvPr/>
        </p:nvPicPr>
        <p:blipFill>
          <a:blip r:embed="rId4"/>
          <a:stretch>
            <a:fillRect/>
          </a:stretch>
        </p:blipFill>
        <p:spPr>
          <a:xfrm>
            <a:off x="0" y="4271823"/>
            <a:ext cx="9144000" cy="1987288"/>
          </a:xfrm>
          <a:prstGeom prst="rect">
            <a:avLst/>
          </a:prstGeom>
          <a:solidFill>
            <a:schemeClr val="bg1"/>
          </a:solidFill>
        </p:spPr>
      </p:pic>
      <p:sp>
        <p:nvSpPr>
          <p:cNvPr id="13" name="Rectangle 12"/>
          <p:cNvSpPr/>
          <p:nvPr/>
        </p:nvSpPr>
        <p:spPr>
          <a:xfrm>
            <a:off x="191918" y="4128522"/>
            <a:ext cx="801823" cy="369332"/>
          </a:xfrm>
          <a:prstGeom prst="rect">
            <a:avLst/>
          </a:prstGeom>
        </p:spPr>
        <p:txBody>
          <a:bodyPr wrap="none">
            <a:spAutoFit/>
          </a:bodyPr>
          <a:lstStyle/>
          <a:p>
            <a:r>
              <a:rPr lang="en-US" dirty="0" smtClean="0">
                <a:solidFill>
                  <a:srgbClr val="0070C0"/>
                </a:solidFill>
              </a:rPr>
              <a:t>Q</a:t>
            </a:r>
            <a:r>
              <a:rPr lang="ja-JP" altLang="en-US" dirty="0" smtClean="0">
                <a:solidFill>
                  <a:srgbClr val="0070C0"/>
                </a:solidFill>
              </a:rPr>
              <a:t>関数</a:t>
            </a:r>
            <a:endParaRPr lang="en-US" dirty="0">
              <a:solidFill>
                <a:srgbClr val="0070C0"/>
              </a:solidFill>
            </a:endParaRPr>
          </a:p>
        </p:txBody>
      </p:sp>
      <p:sp>
        <p:nvSpPr>
          <p:cNvPr id="14" name="TextBox 13"/>
          <p:cNvSpPr txBox="1"/>
          <p:nvPr/>
        </p:nvSpPr>
        <p:spPr>
          <a:xfrm>
            <a:off x="592829" y="6350000"/>
            <a:ext cx="7268471" cy="369332"/>
          </a:xfrm>
          <a:prstGeom prst="rect">
            <a:avLst/>
          </a:prstGeom>
          <a:solidFill>
            <a:schemeClr val="bg1"/>
          </a:solidFill>
        </p:spPr>
        <p:txBody>
          <a:bodyPr wrap="square" rtlCol="0">
            <a:spAutoFit/>
          </a:bodyPr>
          <a:lstStyle/>
          <a:p>
            <a:r>
              <a:rPr lang="ja-JP" altLang="en-US" dirty="0" smtClean="0">
                <a:solidFill>
                  <a:srgbClr val="FF0000"/>
                </a:solidFill>
              </a:rPr>
              <a:t>負担率計算と</a:t>
            </a:r>
            <a:r>
              <a:rPr lang="en-US" altLang="ja-JP" dirty="0" smtClean="0">
                <a:solidFill>
                  <a:srgbClr val="FF0000"/>
                </a:solidFill>
              </a:rPr>
              <a:t>Q</a:t>
            </a:r>
            <a:r>
              <a:rPr lang="ja-JP" altLang="en-US" dirty="0" smtClean="0">
                <a:solidFill>
                  <a:srgbClr val="FF0000"/>
                </a:solidFill>
              </a:rPr>
              <a:t>関数最大化</a:t>
            </a:r>
            <a:r>
              <a:rPr lang="en-US" altLang="ja-JP" dirty="0" smtClean="0">
                <a:solidFill>
                  <a:srgbClr val="FF0000"/>
                </a:solidFill>
              </a:rPr>
              <a:t>(by </a:t>
            </a:r>
            <a:r>
              <a:rPr lang="ja-JP" altLang="en-US" dirty="0" smtClean="0">
                <a:solidFill>
                  <a:srgbClr val="FF0000"/>
                </a:solidFill>
              </a:rPr>
              <a:t>最急降下法</a:t>
            </a:r>
            <a:r>
              <a:rPr lang="en-US" altLang="ja-JP" dirty="0" smtClean="0">
                <a:solidFill>
                  <a:srgbClr val="FF0000"/>
                </a:solidFill>
              </a:rPr>
              <a:t>)</a:t>
            </a:r>
            <a:r>
              <a:rPr lang="ja-JP" altLang="en-US" dirty="0" smtClean="0">
                <a:solidFill>
                  <a:srgbClr val="FF0000"/>
                </a:solidFill>
              </a:rPr>
              <a:t>を繰り返して</a:t>
            </a:r>
            <a:r>
              <a:rPr lang="en-US" altLang="ja-JP" dirty="0" smtClean="0">
                <a:solidFill>
                  <a:srgbClr val="FF0000"/>
                </a:solidFill>
              </a:rPr>
              <a:t>n, t</a:t>
            </a:r>
            <a:r>
              <a:rPr lang="ja-JP" altLang="en-US" dirty="0" smtClean="0">
                <a:solidFill>
                  <a:srgbClr val="FF0000"/>
                </a:solidFill>
              </a:rPr>
              <a:t>を推定</a:t>
            </a:r>
            <a:endParaRPr lang="en-US" dirty="0">
              <a:solidFill>
                <a:srgbClr val="FF0000"/>
              </a:solidFill>
            </a:endParaRPr>
          </a:p>
        </p:txBody>
      </p:sp>
      <p:pic>
        <p:nvPicPr>
          <p:cNvPr id="15" name="Picture 14"/>
          <p:cNvPicPr>
            <a:picLocks noChangeAspect="1"/>
          </p:cNvPicPr>
          <p:nvPr/>
        </p:nvPicPr>
        <p:blipFill>
          <a:blip r:embed="rId5"/>
          <a:stretch>
            <a:fillRect/>
          </a:stretch>
        </p:blipFill>
        <p:spPr>
          <a:xfrm>
            <a:off x="0" y="3262066"/>
            <a:ext cx="9144000" cy="866456"/>
          </a:xfrm>
          <a:prstGeom prst="rect">
            <a:avLst/>
          </a:prstGeom>
          <a:solidFill>
            <a:schemeClr val="bg1"/>
          </a:solidFill>
        </p:spPr>
      </p:pic>
    </p:spTree>
    <p:extLst>
      <p:ext uri="{BB962C8B-B14F-4D97-AF65-F5344CB8AC3E}">
        <p14:creationId xmlns:p14="http://schemas.microsoft.com/office/powerpoint/2010/main" val="185612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ja-JP" altLang="en-US" dirty="0" smtClean="0"/>
              <a:t>集団遺伝学を</a:t>
            </a:r>
            <a:r>
              <a:rPr lang="ja-JP" altLang="en-US" dirty="0"/>
              <a:t>応用し、変異アレル頻度分布から、各部分型の</a:t>
            </a:r>
            <a:r>
              <a:rPr lang="ja-JP" altLang="en-US" dirty="0">
                <a:solidFill>
                  <a:srgbClr val="FF0000"/>
                </a:solidFill>
              </a:rPr>
              <a:t>構成比</a:t>
            </a:r>
            <a:r>
              <a:rPr lang="ja-JP" altLang="en-US" dirty="0"/>
              <a:t>および</a:t>
            </a:r>
            <a:r>
              <a:rPr lang="ja-JP" altLang="en-US" dirty="0">
                <a:solidFill>
                  <a:srgbClr val="FF0000"/>
                </a:solidFill>
              </a:rPr>
              <a:t>誕生時刻</a:t>
            </a:r>
            <a:r>
              <a:rPr lang="ja-JP" altLang="en-US" dirty="0"/>
              <a:t>が</a:t>
            </a:r>
            <a:r>
              <a:rPr lang="ja-JP" altLang="en-US" dirty="0" smtClean="0"/>
              <a:t>推定可能。</a:t>
            </a:r>
            <a:endParaRPr lang="en-US" altLang="ja-JP" dirty="0" smtClean="0"/>
          </a:p>
          <a:p>
            <a:r>
              <a:rPr lang="ja-JP" altLang="en-US" dirty="0" smtClean="0"/>
              <a:t>各</a:t>
            </a:r>
            <a:r>
              <a:rPr lang="en-US" altLang="ja-JP" dirty="0" smtClean="0"/>
              <a:t>SNV</a:t>
            </a:r>
            <a:r>
              <a:rPr lang="ja-JP" altLang="en-US" dirty="0" smtClean="0"/>
              <a:t>について、変異が最初に入った部分型が与えられれば、シーケンシングデータから各部分型の誕生時刻と構成比が推定できた。</a:t>
            </a:r>
            <a:endParaRPr lang="en-US" altLang="ja-JP" dirty="0" smtClean="0"/>
          </a:p>
          <a:p>
            <a:r>
              <a:rPr lang="en-US" altLang="ja-JP" dirty="0" smtClean="0"/>
              <a:t>SNV</a:t>
            </a:r>
            <a:r>
              <a:rPr lang="ja-JP" altLang="en-US" dirty="0" smtClean="0"/>
              <a:t>の数が多いほど、推定精度は向上することが確かめられた。</a:t>
            </a:r>
            <a:endParaRPr lang="en-US" altLang="ja-JP" dirty="0" smtClean="0"/>
          </a:p>
          <a:p>
            <a:r>
              <a:rPr lang="ja-JP" altLang="en-US" dirty="0" smtClean="0"/>
              <a:t>各</a:t>
            </a:r>
            <a:r>
              <a:rPr lang="en-US" altLang="ja-JP" dirty="0" smtClean="0"/>
              <a:t>SNV</a:t>
            </a:r>
            <a:r>
              <a:rPr lang="ja-JP" altLang="en-US" dirty="0" smtClean="0"/>
              <a:t>がどの部分型由来かわからない場合は、構成比と誕生時刻の推定はうまくいっていない。</a:t>
            </a:r>
            <a:endParaRPr lang="en-US" altLang="ja-JP" dirty="0" smtClean="0"/>
          </a:p>
          <a:p>
            <a:endParaRPr lang="en-US" altLang="ja-JP" dirty="0" smtClean="0"/>
          </a:p>
        </p:txBody>
      </p:sp>
    </p:spTree>
    <p:extLst>
      <p:ext uri="{BB962C8B-B14F-4D97-AF65-F5344CB8AC3E}">
        <p14:creationId xmlns:p14="http://schemas.microsoft.com/office/powerpoint/2010/main" val="527271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normAutofit fontScale="92500" lnSpcReduction="10000"/>
          </a:bodyPr>
          <a:lstStyle/>
          <a:p>
            <a:r>
              <a:rPr lang="ja-JP" altLang="en-US" dirty="0"/>
              <a:t>各</a:t>
            </a:r>
            <a:r>
              <a:rPr lang="en-US" altLang="ja-JP" dirty="0"/>
              <a:t>SNV</a:t>
            </a:r>
            <a:r>
              <a:rPr lang="ja-JP" altLang="en-US" dirty="0"/>
              <a:t>がどの部分型由来かわからない</a:t>
            </a:r>
            <a:r>
              <a:rPr lang="ja-JP" altLang="en-US" dirty="0" smtClean="0"/>
              <a:t>場合にも、</a:t>
            </a:r>
            <a:r>
              <a:rPr lang="ja-JP" altLang="en-US" dirty="0"/>
              <a:t>構成比と誕生時刻の</a:t>
            </a:r>
            <a:r>
              <a:rPr lang="ja-JP" altLang="en-US" dirty="0" smtClean="0"/>
              <a:t>推定が可能な推定モデルを開発する。</a:t>
            </a:r>
            <a:endParaRPr lang="en-US" altLang="ja-JP" dirty="0" smtClean="0"/>
          </a:p>
          <a:p>
            <a:r>
              <a:rPr lang="ja-JP" altLang="en-US" dirty="0" smtClean="0"/>
              <a:t>今回</a:t>
            </a:r>
            <a:r>
              <a:rPr lang="ja-JP" altLang="en-US" dirty="0" smtClean="0"/>
              <a:t>のパラメータ推定ではシミュレーションデータを用いたが、シーケンシング実データに対して適用する</a:t>
            </a:r>
            <a:r>
              <a:rPr lang="ja-JP" altLang="en-US" dirty="0" smtClean="0"/>
              <a:t>。</a:t>
            </a:r>
            <a:endParaRPr lang="en-US" altLang="ja-JP" dirty="0" smtClean="0"/>
          </a:p>
          <a:p>
            <a:r>
              <a:rPr lang="ja-JP" altLang="en-US" dirty="0" smtClean="0"/>
              <a:t>誕生時刻と増殖率推定により、実際のがんのクローン進化過程のダイナミクスを明らかにする。</a:t>
            </a:r>
            <a:endParaRPr lang="en-US" altLang="ja-JP" dirty="0" smtClean="0"/>
          </a:p>
          <a:p>
            <a:r>
              <a:rPr lang="ja-JP" altLang="en-US" dirty="0" smtClean="0"/>
              <a:t>１</a:t>
            </a:r>
            <a:r>
              <a:rPr lang="ja-JP" altLang="en-US" dirty="0"/>
              <a:t>時刻のシーケンシングデータから推定</a:t>
            </a:r>
            <a:r>
              <a:rPr lang="ja-JP" altLang="en-US" dirty="0" smtClean="0"/>
              <a:t>できるのは</a:t>
            </a:r>
            <a:r>
              <a:rPr lang="ja-JP" altLang="en-US" dirty="0"/>
              <a:t>、部分型間の相対的な</a:t>
            </a:r>
            <a:r>
              <a:rPr lang="en-US" altLang="ja-JP" dirty="0"/>
              <a:t>Pseudo </a:t>
            </a:r>
            <a:r>
              <a:rPr lang="en-US" altLang="ja-JP" dirty="0" smtClean="0"/>
              <a:t>time</a:t>
            </a:r>
            <a:r>
              <a:rPr lang="ja-JP" altLang="en-US" dirty="0" smtClean="0"/>
              <a:t>と増殖率である。時系列シーケンシングデータから、絶対時刻と増殖率を推定するアルゴリズムを開発する。</a:t>
            </a:r>
            <a:endParaRPr lang="en-US" altLang="ja-JP" dirty="0"/>
          </a:p>
          <a:p>
            <a:r>
              <a:rPr lang="ja-JP" altLang="en-US" dirty="0" smtClean="0"/>
              <a:t>血中循環腫瘍</a:t>
            </a:r>
            <a:r>
              <a:rPr lang="en-US" altLang="ja-JP" dirty="0" smtClean="0"/>
              <a:t>DNA</a:t>
            </a:r>
            <a:r>
              <a:rPr lang="ja-JP" altLang="en-US" dirty="0" smtClean="0"/>
              <a:t>の時系列シーケンシングデータを用い、部分型の構成比および増殖率を逐次推定しながら、予後の予測、および抗がん剤投薬計画を最適化する手法を開発する。</a:t>
            </a:r>
            <a:endParaRPr lang="en-US" dirty="0"/>
          </a:p>
        </p:txBody>
      </p:sp>
    </p:spTree>
    <p:extLst>
      <p:ext uri="{BB962C8B-B14F-4D97-AF65-F5344CB8AC3E}">
        <p14:creationId xmlns:p14="http://schemas.microsoft.com/office/powerpoint/2010/main" val="1928591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1801893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60736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068" y="1488613"/>
                <a:ext cx="6347714" cy="3880773"/>
              </a:xfrm>
            </p:spPr>
            <p:txBody>
              <a:bodyPr/>
              <a:lstStyle/>
              <a:p>
                <a:r>
                  <a:rPr lang="ja-JP" altLang="en-US"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smtClean="0"/>
                  <a:t>の同定</a:t>
                </a:r>
                <a:endParaRPr lang="en-US" altLang="ja-JP" dirty="0" smtClean="0"/>
              </a:p>
              <a:p>
                <a:r>
                  <a:rPr lang="ja-JP" altLang="en-US" smtClean="0"/>
                  <a:t>各部分型の誕生時刻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626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a:t>解くべき問題</a:t>
            </a:r>
            <a:endParaRPr lang="en-US" altLang="ja-JP" dirty="0"/>
          </a:p>
          <a:p>
            <a:pPr marL="457200" lvl="1" indent="0">
              <a:buNone/>
            </a:pPr>
            <a:r>
              <a:rPr lang="en-US" altLang="ja-JP" dirty="0"/>
              <a:t>Input:	</a:t>
            </a:r>
            <a:r>
              <a:rPr lang="ja-JP" altLang="en-US" dirty="0"/>
              <a:t>各一</a:t>
            </a:r>
            <a:r>
              <a:rPr lang="ja-JP" altLang="en-US" dirty="0" smtClean="0"/>
              <a:t>塩基変異</a:t>
            </a:r>
            <a:r>
              <a:rPr lang="en-US" altLang="ja-JP" dirty="0" smtClean="0"/>
              <a:t>(SNV)</a:t>
            </a:r>
            <a:r>
              <a:rPr lang="ja-JP" altLang="en-US" dirty="0"/>
              <a:t>位置における</a:t>
            </a:r>
            <a:r>
              <a:rPr lang="en-US" altLang="ja-JP" dirty="0"/>
              <a:t>NGS</a:t>
            </a:r>
            <a:r>
              <a:rPr lang="ja-JP" altLang="en-US" dirty="0"/>
              <a:t>リードの総数と変異リード数</a:t>
            </a:r>
            <a:endParaRPr lang="en-US" altLang="ja-JP" dirty="0"/>
          </a:p>
          <a:p>
            <a:pPr marL="457200" lvl="1" indent="0">
              <a:buNone/>
            </a:pPr>
            <a:r>
              <a:rPr lang="en-US" altLang="ja-JP" dirty="0"/>
              <a:t>Output:	</a:t>
            </a:r>
            <a:r>
              <a:rPr lang="ja-JP" altLang="en-US" dirty="0"/>
              <a:t>部分型の構成比と誕生時刻および増殖率</a:t>
            </a:r>
            <a:endParaRPr lang="en-US" altLang="ja-JP" dirty="0"/>
          </a:p>
          <a:p>
            <a:endParaRPr lang="en-US" altLang="ja-JP" dirty="0" smtClean="0"/>
          </a:p>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1785718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dirty="0"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27841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dirty="0"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smtClean="0"/>
              </a:p>
              <a:p>
                <a:pPr lvl="1"/>
                <a:r>
                  <a:rPr lang="ja-JP" altLang="en-US" dirty="0" smtClean="0">
                    <a:solidFill>
                      <a:srgbClr val="FF0000"/>
                    </a:solidFill>
                  </a:rPr>
                  <a:t>単一の部分型</a:t>
                </a:r>
                <a:r>
                  <a:rPr lang="ja-JP" altLang="en-US" dirty="0" smtClean="0"/>
                  <a:t>のみで構成されている場合、</a:t>
                </a:r>
                <a:r>
                  <a:rPr lang="ja-JP" altLang="en-US" dirty="0"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99042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dirty="0"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混合分布モデルのパラメータ推定問題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769581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1437</TotalTime>
  <Words>2721</Words>
  <Application>Microsoft Macintosh PowerPoint</Application>
  <PresentationFormat>On-screen Show (4:3)</PresentationFormat>
  <Paragraphs>275</Paragraphs>
  <Slides>26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Calibri</vt:lpstr>
      <vt:lpstr>Cambria Math</vt:lpstr>
      <vt:lpstr>Hiragino Mincho ProN W3</vt:lpstr>
      <vt:lpstr>Trebuchet MS</vt:lpstr>
      <vt:lpstr>Wingdings</vt:lpstr>
      <vt:lpstr>Wingdings 3</vt:lpstr>
      <vt:lpstr>Yu Gothic</vt:lpstr>
      <vt:lpstr>メイリオ</vt:lpstr>
      <vt:lpstr>Arial</vt:lpstr>
      <vt:lpstr>Facet</vt:lpstr>
      <vt:lpstr>集団遺伝学を用いたがん進行過程の推定</vt:lpstr>
      <vt:lpstr>Outline</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 ーWright-Fisher modelー</vt:lpstr>
      <vt:lpstr>部分型誕生時刻 と 変異アレル頻度分布</vt:lpstr>
      <vt:lpstr>バルクシーケンシング</vt:lpstr>
      <vt:lpstr>誕生時刻t, 構成比nの最尤推定</vt:lpstr>
      <vt:lpstr>NGSリードのシミュレーション</vt:lpstr>
      <vt:lpstr>誕生時刻t, 構成比nの推定 ーResult 1ー</vt:lpstr>
      <vt:lpstr>誕生時刻t, 構成比nの推定 ーResult 1ー</vt:lpstr>
      <vt:lpstr>誕生時刻t, 構成比nの推定 ーResult 2ー</vt:lpstr>
      <vt:lpstr>誕生時刻t, 構成比nの推定 ーResult 2ー</vt:lpstr>
      <vt:lpstr>誕生時刻t, 構成比nの推定 ーResult 3ー</vt:lpstr>
      <vt:lpstr>誕生時刻t, 構成比nの推定 ーResult 3ー</vt:lpstr>
      <vt:lpstr>誕生時刻t, 構成比nの推定 ーResult 4ー</vt:lpstr>
      <vt:lpstr>誕生時刻t, 構成比nの推定 ーResult 4ー</vt:lpstr>
      <vt:lpstr>On going (EM algorithm)</vt:lpstr>
      <vt:lpstr>On going (EM algorithm)</vt:lpstr>
      <vt:lpstr>Conclusions</vt:lpstr>
      <vt:lpstr>Future works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集団遺伝学を用いたがん進行過程の推定</dc:title>
  <dc:creator>Y K</dc:creator>
  <cp:lastModifiedBy>Y K</cp:lastModifiedBy>
  <cp:revision>88</cp:revision>
  <dcterms:created xsi:type="dcterms:W3CDTF">2016-12-14T06:10:32Z</dcterms:created>
  <dcterms:modified xsi:type="dcterms:W3CDTF">2016-12-15T06:25:31Z</dcterms:modified>
</cp:coreProperties>
</file>